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711" r:id="rId1"/>
  </p:sldMasterIdLst>
  <p:notesMasterIdLst>
    <p:notesMasterId r:id="rId72"/>
  </p:notesMasterIdLst>
  <p:handoutMasterIdLst>
    <p:handoutMasterId r:id="rId73"/>
  </p:handoutMasterIdLst>
  <p:sldIdLst>
    <p:sldId id="256" r:id="rId2"/>
    <p:sldId id="593" r:id="rId3"/>
    <p:sldId id="619" r:id="rId4"/>
    <p:sldId id="737" r:id="rId5"/>
    <p:sldId id="736" r:id="rId6"/>
    <p:sldId id="718" r:id="rId7"/>
    <p:sldId id="719" r:id="rId8"/>
    <p:sldId id="609" r:id="rId9"/>
    <p:sldId id="635" r:id="rId10"/>
    <p:sldId id="720" r:id="rId11"/>
    <p:sldId id="606" r:id="rId12"/>
    <p:sldId id="726" r:id="rId13"/>
    <p:sldId id="746" r:id="rId14"/>
    <p:sldId id="727" r:id="rId15"/>
    <p:sldId id="725" r:id="rId16"/>
    <p:sldId id="729" r:id="rId17"/>
    <p:sldId id="731" r:id="rId18"/>
    <p:sldId id="732" r:id="rId19"/>
    <p:sldId id="734" r:id="rId20"/>
    <p:sldId id="733" r:id="rId21"/>
    <p:sldId id="735" r:id="rId22"/>
    <p:sldId id="730" r:id="rId23"/>
    <p:sldId id="620" r:id="rId24"/>
    <p:sldId id="728" r:id="rId25"/>
    <p:sldId id="721" r:id="rId26"/>
    <p:sldId id="722" r:id="rId27"/>
    <p:sldId id="723" r:id="rId28"/>
    <p:sldId id="724" r:id="rId29"/>
    <p:sldId id="738" r:id="rId30"/>
    <p:sldId id="739" r:id="rId31"/>
    <p:sldId id="614" r:id="rId32"/>
    <p:sldId id="613" r:id="rId33"/>
    <p:sldId id="617" r:id="rId34"/>
    <p:sldId id="744" r:id="rId35"/>
    <p:sldId id="745" r:id="rId36"/>
    <p:sldId id="624" r:id="rId37"/>
    <p:sldId id="625" r:id="rId38"/>
    <p:sldId id="626" r:id="rId39"/>
    <p:sldId id="627" r:id="rId40"/>
    <p:sldId id="615" r:id="rId41"/>
    <p:sldId id="628" r:id="rId42"/>
    <p:sldId id="630" r:id="rId43"/>
    <p:sldId id="629" r:id="rId44"/>
    <p:sldId id="740" r:id="rId45"/>
    <p:sldId id="741" r:id="rId46"/>
    <p:sldId id="742" r:id="rId47"/>
    <p:sldId id="743" r:id="rId48"/>
    <p:sldId id="587" r:id="rId49"/>
    <p:sldId id="493" r:id="rId50"/>
    <p:sldId id="558" r:id="rId51"/>
    <p:sldId id="559" r:id="rId52"/>
    <p:sldId id="561" r:id="rId53"/>
    <p:sldId id="565" r:id="rId54"/>
    <p:sldId id="567" r:id="rId55"/>
    <p:sldId id="568" r:id="rId56"/>
    <p:sldId id="569" r:id="rId57"/>
    <p:sldId id="570" r:id="rId58"/>
    <p:sldId id="582" r:id="rId59"/>
    <p:sldId id="572" r:id="rId60"/>
    <p:sldId id="583" r:id="rId61"/>
    <p:sldId id="621" r:id="rId62"/>
    <p:sldId id="622" r:id="rId63"/>
    <p:sldId id="573" r:id="rId64"/>
    <p:sldId id="574" r:id="rId65"/>
    <p:sldId id="578" r:id="rId66"/>
    <p:sldId id="579" r:id="rId67"/>
    <p:sldId id="580" r:id="rId68"/>
    <p:sldId id="575" r:id="rId69"/>
    <p:sldId id="576" r:id="rId70"/>
    <p:sldId id="577" r:id="rId71"/>
  </p:sldIdLst>
  <p:sldSz cx="12192000" cy="6858000"/>
  <p:notesSz cx="7010400" cy="9296400"/>
  <p:kinsoku lang="ja-JP" invalStChars="、。，．・：；？！゛゜ヽヾゝゞ々ー’”）〕］｝〉》」』】°‰′″℃￠％ぁぃぅぇぉっゃゅょゎァィゥェォッャュョヮヵヶ!%),.:;?]}｡｣､･ｧｨｩｪｫｬｭｮｯｰﾞﾟ" invalEndChars="‘“（〔［｛〈《「『【￥＄$([\{｢￡"/>
  <p:defaultTextStyle>
    <a:defPPr>
      <a:defRPr lang="en-US"/>
    </a:defPPr>
    <a:lvl1pPr algn="l" rtl="0" eaLnBrk="0" fontAlgn="base" hangingPunct="0">
      <a:lnSpc>
        <a:spcPct val="90000"/>
      </a:lnSpc>
      <a:spcBef>
        <a:spcPct val="0"/>
      </a:spcBef>
      <a:spcAft>
        <a:spcPct val="0"/>
      </a:spcAft>
      <a:defRPr b="1" kern="1200">
        <a:solidFill>
          <a:schemeClr val="tx1"/>
        </a:solidFill>
        <a:latin typeface="Helvetica" pitchFamily="34" charset="0"/>
        <a:ea typeface="+mn-ea"/>
        <a:cs typeface="+mn-cs"/>
      </a:defRPr>
    </a:lvl1pPr>
    <a:lvl2pPr marL="571500" algn="l" rtl="0" eaLnBrk="0" fontAlgn="base" hangingPunct="0">
      <a:lnSpc>
        <a:spcPct val="90000"/>
      </a:lnSpc>
      <a:spcBef>
        <a:spcPct val="0"/>
      </a:spcBef>
      <a:spcAft>
        <a:spcPct val="0"/>
      </a:spcAft>
      <a:defRPr b="1" kern="1200">
        <a:solidFill>
          <a:schemeClr val="tx1"/>
        </a:solidFill>
        <a:latin typeface="Helvetica" pitchFamily="34" charset="0"/>
        <a:ea typeface="+mn-ea"/>
        <a:cs typeface="+mn-cs"/>
      </a:defRPr>
    </a:lvl2pPr>
    <a:lvl3pPr marL="1143000" algn="l" rtl="0" eaLnBrk="0" fontAlgn="base" hangingPunct="0">
      <a:lnSpc>
        <a:spcPct val="90000"/>
      </a:lnSpc>
      <a:spcBef>
        <a:spcPct val="0"/>
      </a:spcBef>
      <a:spcAft>
        <a:spcPct val="0"/>
      </a:spcAft>
      <a:defRPr b="1" kern="1200">
        <a:solidFill>
          <a:schemeClr val="tx1"/>
        </a:solidFill>
        <a:latin typeface="Helvetica" pitchFamily="34" charset="0"/>
        <a:ea typeface="+mn-ea"/>
        <a:cs typeface="+mn-cs"/>
      </a:defRPr>
    </a:lvl3pPr>
    <a:lvl4pPr marL="1714500" algn="l" rtl="0" eaLnBrk="0" fontAlgn="base" hangingPunct="0">
      <a:lnSpc>
        <a:spcPct val="90000"/>
      </a:lnSpc>
      <a:spcBef>
        <a:spcPct val="0"/>
      </a:spcBef>
      <a:spcAft>
        <a:spcPct val="0"/>
      </a:spcAft>
      <a:defRPr b="1" kern="1200">
        <a:solidFill>
          <a:schemeClr val="tx1"/>
        </a:solidFill>
        <a:latin typeface="Helvetica" pitchFamily="34" charset="0"/>
        <a:ea typeface="+mn-ea"/>
        <a:cs typeface="+mn-cs"/>
      </a:defRPr>
    </a:lvl4pPr>
    <a:lvl5pPr marL="2286000" algn="l" rtl="0" eaLnBrk="0" fontAlgn="base" hangingPunct="0">
      <a:lnSpc>
        <a:spcPct val="90000"/>
      </a:lnSpc>
      <a:spcBef>
        <a:spcPct val="0"/>
      </a:spcBef>
      <a:spcAft>
        <a:spcPct val="0"/>
      </a:spcAft>
      <a:defRPr b="1" kern="1200">
        <a:solidFill>
          <a:schemeClr val="tx1"/>
        </a:solidFill>
        <a:latin typeface="Helvetica" pitchFamily="34" charset="0"/>
        <a:ea typeface="+mn-ea"/>
        <a:cs typeface="+mn-cs"/>
      </a:defRPr>
    </a:lvl5pPr>
    <a:lvl6pPr marL="2857500" algn="l" defTabSz="1143000" rtl="0" eaLnBrk="1" latinLnBrk="0" hangingPunct="1">
      <a:defRPr b="1" kern="1200">
        <a:solidFill>
          <a:schemeClr val="tx1"/>
        </a:solidFill>
        <a:latin typeface="Helvetica" pitchFamily="34" charset="0"/>
        <a:ea typeface="+mn-ea"/>
        <a:cs typeface="+mn-cs"/>
      </a:defRPr>
    </a:lvl6pPr>
    <a:lvl7pPr marL="3429000" algn="l" defTabSz="1143000" rtl="0" eaLnBrk="1" latinLnBrk="0" hangingPunct="1">
      <a:defRPr b="1" kern="1200">
        <a:solidFill>
          <a:schemeClr val="tx1"/>
        </a:solidFill>
        <a:latin typeface="Helvetica" pitchFamily="34" charset="0"/>
        <a:ea typeface="+mn-ea"/>
        <a:cs typeface="+mn-cs"/>
      </a:defRPr>
    </a:lvl7pPr>
    <a:lvl8pPr marL="4000500" algn="l" defTabSz="1143000" rtl="0" eaLnBrk="1" latinLnBrk="0" hangingPunct="1">
      <a:defRPr b="1" kern="1200">
        <a:solidFill>
          <a:schemeClr val="tx1"/>
        </a:solidFill>
        <a:latin typeface="Helvetica" pitchFamily="34" charset="0"/>
        <a:ea typeface="+mn-ea"/>
        <a:cs typeface="+mn-cs"/>
      </a:defRPr>
    </a:lvl8pPr>
    <a:lvl9pPr marL="4572000" algn="l" defTabSz="1143000" rtl="0" eaLnBrk="1" latinLnBrk="0" hangingPunct="1">
      <a:defRPr b="1" kern="1200">
        <a:solidFill>
          <a:schemeClr val="tx1"/>
        </a:solidFill>
        <a:latin typeface="Helvetica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 useTimings="0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432FF"/>
    <a:srgbClr val="D1039B"/>
    <a:srgbClr val="FF9900"/>
    <a:srgbClr val="AD278D"/>
    <a:srgbClr val="8C4881"/>
    <a:srgbClr val="FF6699"/>
    <a:srgbClr val="DE8400"/>
    <a:srgbClr val="3CCE3C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732" autoAdjust="0"/>
    <p:restoredTop sz="95031"/>
  </p:normalViewPr>
  <p:slideViewPr>
    <p:cSldViewPr snapToGrid="0">
      <p:cViewPr varScale="1">
        <p:scale>
          <a:sx n="107" d="100"/>
          <a:sy n="107" d="100"/>
        </p:scale>
        <p:origin x="1016" y="16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79" d="100"/>
        <a:sy n="279" d="100"/>
      </p:scale>
      <p:origin x="0" y="99264"/>
    </p:cViewPr>
  </p:sorterViewPr>
  <p:notesViewPr>
    <p:cSldViewPr snapToGrid="0">
      <p:cViewPr varScale="1">
        <p:scale>
          <a:sx n="55" d="100"/>
          <a:sy n="55" d="100"/>
        </p:scale>
        <p:origin x="-1470" y="-84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404961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781050" y="798513"/>
            <a:ext cx="5461000" cy="3071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="" xmlns:a14="http://schemas.microsoft.com/office/drawing/2010/main" val="1"/>
            </a:ext>
          </a:extLst>
        </p:spPr>
      </p:sp>
    </p:spTree>
    <p:extLst>
      <p:ext uri="{BB962C8B-B14F-4D97-AF65-F5344CB8AC3E}">
        <p14:creationId xmlns:p14="http://schemas.microsoft.com/office/powerpoint/2010/main" val="220778169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lnSpc>
        <a:spcPct val="90000"/>
      </a:lnSpc>
      <a:spcBef>
        <a:spcPct val="40000"/>
      </a:spcBef>
      <a:spcAft>
        <a:spcPct val="0"/>
      </a:spcAft>
      <a:defRPr sz="1500" kern="1200">
        <a:solidFill>
          <a:schemeClr val="tx1"/>
        </a:solidFill>
        <a:latin typeface="Helvetica" pitchFamily="34" charset="0"/>
        <a:ea typeface="+mn-ea"/>
        <a:cs typeface="+mn-cs"/>
      </a:defRPr>
    </a:lvl1pPr>
    <a:lvl2pPr marL="571500" algn="l" rtl="0" eaLnBrk="0" fontAlgn="base" hangingPunct="0">
      <a:lnSpc>
        <a:spcPct val="90000"/>
      </a:lnSpc>
      <a:spcBef>
        <a:spcPct val="40000"/>
      </a:spcBef>
      <a:spcAft>
        <a:spcPct val="0"/>
      </a:spcAft>
      <a:defRPr sz="1500" kern="1200">
        <a:solidFill>
          <a:schemeClr val="tx1"/>
        </a:solidFill>
        <a:latin typeface="Helvetica" pitchFamily="34" charset="0"/>
        <a:ea typeface="+mn-ea"/>
        <a:cs typeface="+mn-cs"/>
      </a:defRPr>
    </a:lvl2pPr>
    <a:lvl3pPr marL="1143000" algn="l" rtl="0" eaLnBrk="0" fontAlgn="base" hangingPunct="0">
      <a:lnSpc>
        <a:spcPct val="90000"/>
      </a:lnSpc>
      <a:spcBef>
        <a:spcPct val="40000"/>
      </a:spcBef>
      <a:spcAft>
        <a:spcPct val="0"/>
      </a:spcAft>
      <a:defRPr sz="1500" kern="1200">
        <a:solidFill>
          <a:schemeClr val="tx1"/>
        </a:solidFill>
        <a:latin typeface="Helvetica" pitchFamily="34" charset="0"/>
        <a:ea typeface="+mn-ea"/>
        <a:cs typeface="+mn-cs"/>
      </a:defRPr>
    </a:lvl3pPr>
    <a:lvl4pPr marL="1714500" algn="l" rtl="0" eaLnBrk="0" fontAlgn="base" hangingPunct="0">
      <a:lnSpc>
        <a:spcPct val="90000"/>
      </a:lnSpc>
      <a:spcBef>
        <a:spcPct val="40000"/>
      </a:spcBef>
      <a:spcAft>
        <a:spcPct val="0"/>
      </a:spcAft>
      <a:defRPr sz="1500" kern="1200">
        <a:solidFill>
          <a:schemeClr val="tx1"/>
        </a:solidFill>
        <a:latin typeface="Helvetica" pitchFamily="34" charset="0"/>
        <a:ea typeface="+mn-ea"/>
        <a:cs typeface="+mn-cs"/>
      </a:defRPr>
    </a:lvl4pPr>
    <a:lvl5pPr marL="2286000" algn="l" rtl="0" eaLnBrk="0" fontAlgn="base" hangingPunct="0">
      <a:lnSpc>
        <a:spcPct val="90000"/>
      </a:lnSpc>
      <a:spcBef>
        <a:spcPct val="40000"/>
      </a:spcBef>
      <a:spcAft>
        <a:spcPct val="0"/>
      </a:spcAft>
      <a:defRPr sz="1500" kern="1200">
        <a:solidFill>
          <a:schemeClr val="tx1"/>
        </a:solidFill>
        <a:latin typeface="Helvetica" pitchFamily="34" charset="0"/>
        <a:ea typeface="+mn-ea"/>
        <a:cs typeface="+mn-cs"/>
      </a:defRPr>
    </a:lvl5pPr>
    <a:lvl6pPr marL="2857500" algn="l" defTabSz="1143000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6pPr>
    <a:lvl7pPr marL="3429000" algn="l" defTabSz="1143000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7pPr>
    <a:lvl8pPr marL="4000500" algn="l" defTabSz="1143000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8pPr>
    <a:lvl9pPr marL="4572000" algn="l" defTabSz="1143000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9pPr>
          </a:lstStyle>
          <a:p>
            <a:fld id="{CE53E67C-FCFB-4F13-8CBB-1127B4C13A40}" type="slidenum">
              <a:rPr lang="en-US" altLang="en-US" sz="1200"/>
              <a:pPr/>
              <a:t>50</a:t>
            </a:fld>
            <a:endParaRPr lang="en-US" altLang="en-US" sz="1200"/>
          </a:p>
        </p:txBody>
      </p:sp>
      <p:sp>
        <p:nvSpPr>
          <p:cNvPr id="589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0050" y="696913"/>
            <a:ext cx="6184900" cy="3479800"/>
          </a:xfrm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5898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45211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9pPr>
          </a:lstStyle>
          <a:p>
            <a:fld id="{ABBE84E6-1030-4E71-A480-459FEB5442FA}" type="slidenum">
              <a:rPr lang="en-US" altLang="en-US" sz="1200"/>
              <a:pPr/>
              <a:t>59</a:t>
            </a:fld>
            <a:endParaRPr lang="en-US" altLang="en-US" sz="1200"/>
          </a:p>
        </p:txBody>
      </p:sp>
      <p:sp>
        <p:nvSpPr>
          <p:cNvPr id="55299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0050" y="696913"/>
            <a:ext cx="6184900" cy="3479800"/>
          </a:xfrm>
          <a:ln/>
        </p:spPr>
      </p:sp>
      <p:sp>
        <p:nvSpPr>
          <p:cNvPr id="613379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157025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9pPr>
          </a:lstStyle>
          <a:p>
            <a:fld id="{46881C98-E265-4186-AC5A-12B644103389}" type="slidenum">
              <a:rPr lang="en-US" altLang="en-US" sz="1200"/>
              <a:pPr/>
              <a:t>60</a:t>
            </a:fld>
            <a:endParaRPr lang="en-US" altLang="en-US" sz="1200"/>
          </a:p>
        </p:txBody>
      </p:sp>
      <p:sp>
        <p:nvSpPr>
          <p:cNvPr id="604162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0050" y="696913"/>
            <a:ext cx="6184900" cy="3479800"/>
          </a:xfrm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604163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59218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9pPr>
          </a:lstStyle>
          <a:p>
            <a:fld id="{46881C98-E265-4186-AC5A-12B644103389}" type="slidenum">
              <a:rPr lang="en-US" altLang="en-US" sz="1200"/>
              <a:pPr/>
              <a:t>61</a:t>
            </a:fld>
            <a:endParaRPr lang="en-US" altLang="en-US" sz="1200"/>
          </a:p>
        </p:txBody>
      </p:sp>
      <p:sp>
        <p:nvSpPr>
          <p:cNvPr id="604162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0050" y="696913"/>
            <a:ext cx="6184900" cy="3479800"/>
          </a:xfrm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604163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459027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9pPr>
          </a:lstStyle>
          <a:p>
            <a:fld id="{46881C98-E265-4186-AC5A-12B644103389}" type="slidenum">
              <a:rPr lang="en-US" altLang="en-US" sz="1200"/>
              <a:pPr/>
              <a:t>62</a:t>
            </a:fld>
            <a:endParaRPr lang="en-US" altLang="en-US" sz="1200"/>
          </a:p>
        </p:txBody>
      </p:sp>
      <p:sp>
        <p:nvSpPr>
          <p:cNvPr id="604162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0050" y="696913"/>
            <a:ext cx="6184900" cy="3479800"/>
          </a:xfrm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604163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371837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9pPr>
          </a:lstStyle>
          <a:p>
            <a:fld id="{D8D2D7B1-1A2C-4053-9490-F532F53EA153}" type="slidenum">
              <a:rPr lang="en-US" altLang="en-US" sz="1200"/>
              <a:pPr/>
              <a:t>63</a:t>
            </a:fld>
            <a:endParaRPr lang="en-US" altLang="en-US" sz="1200"/>
          </a:p>
        </p:txBody>
      </p:sp>
      <p:sp>
        <p:nvSpPr>
          <p:cNvPr id="84995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0050" y="696913"/>
            <a:ext cx="6184900" cy="3479800"/>
          </a:xfrm>
          <a:ln/>
        </p:spPr>
      </p:sp>
      <p:sp>
        <p:nvSpPr>
          <p:cNvPr id="627715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030369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9pPr>
          </a:lstStyle>
          <a:p>
            <a:fld id="{0D8DD945-1AF6-4F34-8499-591BE6F82CEE}" type="slidenum">
              <a:rPr lang="en-US" altLang="en-US" sz="1200"/>
              <a:pPr/>
              <a:t>64</a:t>
            </a:fld>
            <a:endParaRPr lang="en-US" altLang="en-US" sz="1200"/>
          </a:p>
        </p:txBody>
      </p:sp>
      <p:sp>
        <p:nvSpPr>
          <p:cNvPr id="87043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0050" y="696913"/>
            <a:ext cx="6184900" cy="3479800"/>
          </a:xfrm>
          <a:ln/>
        </p:spPr>
      </p:sp>
      <p:sp>
        <p:nvSpPr>
          <p:cNvPr id="629763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840670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9pPr>
          </a:lstStyle>
          <a:p>
            <a:fld id="{09A56FF4-B6B8-4688-9561-C26BF64BC76F}" type="slidenum">
              <a:rPr lang="en-US" altLang="en-US" sz="1200"/>
              <a:pPr/>
              <a:t>65</a:t>
            </a:fld>
            <a:endParaRPr lang="en-US" altLang="en-US" sz="1200"/>
          </a:p>
        </p:txBody>
      </p:sp>
      <p:sp>
        <p:nvSpPr>
          <p:cNvPr id="89091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0050" y="696913"/>
            <a:ext cx="6184900" cy="3479800"/>
          </a:xfrm>
          <a:ln/>
        </p:spPr>
      </p:sp>
      <p:sp>
        <p:nvSpPr>
          <p:cNvPr id="630787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802586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9pPr>
          </a:lstStyle>
          <a:p>
            <a:fld id="{2B000A44-0106-460D-B45C-2070B5E75868}" type="slidenum">
              <a:rPr lang="en-US" altLang="en-US" sz="1200"/>
              <a:pPr/>
              <a:t>66</a:t>
            </a:fld>
            <a:endParaRPr lang="en-US" altLang="en-US" sz="1200"/>
          </a:p>
        </p:txBody>
      </p:sp>
      <p:sp>
        <p:nvSpPr>
          <p:cNvPr id="91139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0050" y="696913"/>
            <a:ext cx="6184900" cy="3479800"/>
          </a:xfrm>
          <a:ln/>
        </p:spPr>
      </p:sp>
      <p:sp>
        <p:nvSpPr>
          <p:cNvPr id="631811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0316986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9pPr>
          </a:lstStyle>
          <a:p>
            <a:fld id="{2DC2C90F-436A-4522-B481-DBDD787BBBF3}" type="slidenum">
              <a:rPr lang="en-US" altLang="en-US" sz="1200"/>
              <a:pPr/>
              <a:t>67</a:t>
            </a:fld>
            <a:endParaRPr lang="en-US" altLang="en-US" sz="1200"/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0050" y="696913"/>
            <a:ext cx="6184900" cy="3479800"/>
          </a:xfrm>
          <a:ln/>
        </p:spPr>
      </p:sp>
      <p:sp>
        <p:nvSpPr>
          <p:cNvPr id="6328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9869210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9pPr>
          </a:lstStyle>
          <a:p>
            <a:fld id="{5A942D4A-B74B-40EA-88B4-8F8BF24C1E92}" type="slidenum">
              <a:rPr lang="en-US" altLang="en-US" sz="1200"/>
              <a:pPr/>
              <a:t>68</a:t>
            </a:fld>
            <a:endParaRPr lang="en-US" altLang="en-US" sz="1200"/>
          </a:p>
        </p:txBody>
      </p:sp>
      <p:sp>
        <p:nvSpPr>
          <p:cNvPr id="952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0050" y="696913"/>
            <a:ext cx="6184900" cy="3479800"/>
          </a:xfrm>
          <a:ln/>
        </p:spPr>
      </p:sp>
      <p:sp>
        <p:nvSpPr>
          <p:cNvPr id="6338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3029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9pPr>
          </a:lstStyle>
          <a:p>
            <a:fld id="{5EB747AC-FB42-4DC4-B31C-EE9CB24A29EE}" type="slidenum">
              <a:rPr lang="en-US" altLang="en-US" sz="1200"/>
              <a:pPr/>
              <a:t>51</a:t>
            </a:fld>
            <a:endParaRPr lang="en-US" altLang="en-US" sz="1200"/>
          </a:p>
        </p:txBody>
      </p:sp>
      <p:sp>
        <p:nvSpPr>
          <p:cNvPr id="590850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0050" y="696913"/>
            <a:ext cx="6184900" cy="3479800"/>
          </a:xfrm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590851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8821699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9pPr>
          </a:lstStyle>
          <a:p>
            <a:fld id="{03A44ED4-B2FC-40BF-A198-3F0A4D392333}" type="slidenum">
              <a:rPr lang="en-US" altLang="en-US" sz="1200"/>
              <a:pPr/>
              <a:t>69</a:t>
            </a:fld>
            <a:endParaRPr lang="en-US" altLang="en-US" sz="1200"/>
          </a:p>
        </p:txBody>
      </p:sp>
      <p:sp>
        <p:nvSpPr>
          <p:cNvPr id="972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0050" y="696913"/>
            <a:ext cx="6184900" cy="3479800"/>
          </a:xfrm>
          <a:ln/>
        </p:spPr>
      </p:sp>
      <p:sp>
        <p:nvSpPr>
          <p:cNvPr id="6348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4350874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9pPr>
          </a:lstStyle>
          <a:p>
            <a:fld id="{3159E832-D1B4-4B79-B5B5-AD6B56457876}" type="slidenum">
              <a:rPr lang="en-US" altLang="en-US" sz="1200"/>
              <a:pPr/>
              <a:t>70</a:t>
            </a:fld>
            <a:endParaRPr lang="en-US" altLang="en-US" sz="1200"/>
          </a:p>
        </p:txBody>
      </p:sp>
      <p:sp>
        <p:nvSpPr>
          <p:cNvPr id="993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0050" y="696913"/>
            <a:ext cx="6184900" cy="3479800"/>
          </a:xfrm>
          <a:ln/>
        </p:spPr>
      </p:sp>
      <p:sp>
        <p:nvSpPr>
          <p:cNvPr id="6359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893942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9pPr>
          </a:lstStyle>
          <a:p>
            <a:fld id="{4832BE01-EDC8-45AE-A476-C695D1EB4DF7}" type="slidenum">
              <a:rPr lang="en-US" altLang="en-US" sz="1200"/>
              <a:pPr/>
              <a:t>52</a:t>
            </a:fld>
            <a:endParaRPr lang="en-US" altLang="en-US" sz="1200"/>
          </a:p>
        </p:txBody>
      </p:sp>
      <p:sp>
        <p:nvSpPr>
          <p:cNvPr id="592898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0050" y="696913"/>
            <a:ext cx="6184900" cy="3479800"/>
          </a:xfrm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592899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207277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9pPr>
          </a:lstStyle>
          <a:p>
            <a:fld id="{67F65023-7BF7-4AE6-B04A-26C85E6D5137}" type="slidenum">
              <a:rPr lang="en-US" altLang="en-US" sz="1200"/>
              <a:pPr/>
              <a:t>53</a:t>
            </a:fld>
            <a:endParaRPr lang="en-US" altLang="en-US" sz="1200"/>
          </a:p>
        </p:txBody>
      </p:sp>
      <p:sp>
        <p:nvSpPr>
          <p:cNvPr id="596994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0050" y="696913"/>
            <a:ext cx="6184900" cy="3479800"/>
          </a:xfrm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596995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398242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9pPr>
          </a:lstStyle>
          <a:p>
            <a:fld id="{2A84981A-35CD-4FD1-A94C-6DDC9FD83C12}" type="slidenum">
              <a:rPr lang="en-US" altLang="en-US" sz="1200"/>
              <a:pPr/>
              <a:t>54</a:t>
            </a:fld>
            <a:endParaRPr lang="en-US" altLang="en-US" sz="1200"/>
          </a:p>
        </p:txBody>
      </p:sp>
      <p:sp>
        <p:nvSpPr>
          <p:cNvPr id="601090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0050" y="696913"/>
            <a:ext cx="6184900" cy="3479800"/>
          </a:xfrm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601091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532592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9pPr>
          </a:lstStyle>
          <a:p>
            <a:fld id="{5687523C-A454-4CA2-BF9A-C164394112B6}" type="slidenum">
              <a:rPr lang="en-US" altLang="en-US" sz="1200"/>
              <a:pPr/>
              <a:t>55</a:t>
            </a:fld>
            <a:endParaRPr lang="en-US" altLang="en-US" sz="1200"/>
          </a:p>
        </p:txBody>
      </p:sp>
      <p:sp>
        <p:nvSpPr>
          <p:cNvPr id="602114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0050" y="696913"/>
            <a:ext cx="6184900" cy="3479800"/>
          </a:xfrm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602115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06237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9pPr>
          </a:lstStyle>
          <a:p>
            <a:fld id="{6471F53E-E72C-4A35-B7F3-C431C2E3162F}" type="slidenum">
              <a:rPr lang="en-US" altLang="en-US" sz="1200"/>
              <a:pPr/>
              <a:t>56</a:t>
            </a:fld>
            <a:endParaRPr lang="en-US" altLang="en-US" sz="1200"/>
          </a:p>
        </p:txBody>
      </p:sp>
      <p:sp>
        <p:nvSpPr>
          <p:cNvPr id="6031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0050" y="696913"/>
            <a:ext cx="6184900" cy="3479800"/>
          </a:xfrm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6031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395917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9pPr>
          </a:lstStyle>
          <a:p>
            <a:fld id="{46881C98-E265-4186-AC5A-12B644103389}" type="slidenum">
              <a:rPr lang="en-US" altLang="en-US" sz="1200"/>
              <a:pPr/>
              <a:t>57</a:t>
            </a:fld>
            <a:endParaRPr lang="en-US" altLang="en-US" sz="1200"/>
          </a:p>
        </p:txBody>
      </p:sp>
      <p:sp>
        <p:nvSpPr>
          <p:cNvPr id="604162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0050" y="696913"/>
            <a:ext cx="6184900" cy="3479800"/>
          </a:xfrm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604163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742566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9pPr>
          </a:lstStyle>
          <a:p>
            <a:fld id="{46881C98-E265-4186-AC5A-12B644103389}" type="slidenum">
              <a:rPr lang="en-US" altLang="en-US" sz="1200"/>
              <a:pPr/>
              <a:t>58</a:t>
            </a:fld>
            <a:endParaRPr lang="en-US" altLang="en-US" sz="1200"/>
          </a:p>
        </p:txBody>
      </p:sp>
      <p:sp>
        <p:nvSpPr>
          <p:cNvPr id="604162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0050" y="696913"/>
            <a:ext cx="6184900" cy="3479800"/>
          </a:xfrm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604163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169283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9"/>
            <a:ext cx="10363200" cy="1470025"/>
          </a:xfrm>
        </p:spPr>
        <p:txBody>
          <a:bodyPr/>
          <a:lstStyle>
            <a:lvl1pPr algn="ctr">
              <a:defRPr u="none" baseline="0">
                <a:solidFill>
                  <a:srgbClr val="DE84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3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5143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430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717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861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6004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114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5F1CDF6-63A3-7441-825E-A321579A9051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4/27/22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4F5D879-AB69-4422-A7DC-325346367C9C}" type="slidenum">
              <a:rPr lang="en-US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99830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B52C884-E3E0-9545-9EEC-90F279DF9661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4/27/22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7A5097-5A82-4E10-9D05-AD36CE0557DB}" type="slidenum">
              <a:rPr lang="en-US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1038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6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26400" cy="585152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CD53955-71C4-784B-B2E5-570BAC65E560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4/27/22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933F3A-FF46-4CFA-83F2-3339888C9B0E}" type="slidenum">
              <a:rPr lang="en-US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74428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0" y="228600"/>
            <a:ext cx="10972800" cy="914400"/>
          </a:xfrm>
        </p:spPr>
        <p:txBody>
          <a:bodyPr/>
          <a:lstStyle/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422400" y="1371600"/>
            <a:ext cx="4927600" cy="4800600"/>
          </a:xfrm>
        </p:spPr>
        <p:txBody>
          <a:bodyPr/>
          <a:lstStyle/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53200" y="1371600"/>
            <a:ext cx="4927600" cy="4800600"/>
          </a:xfrm>
        </p:spPr>
        <p:txBody>
          <a:bodyPr/>
          <a:lstStyle/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2235200" y="6477000"/>
            <a:ext cx="26416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r>
              <a:rPr lang="en-CA" altLang="en-US"/>
              <a:t>© Lethbridge/Laganière 2012</a:t>
            </a: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Chapter 9: Architecting and designing software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606A57-500D-452F-A13A-FA1651694E1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424877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5035"/>
            <a:ext cx="10972800" cy="698948"/>
          </a:xfrm>
        </p:spPr>
        <p:txBody>
          <a:bodyPr/>
          <a:lstStyle>
            <a:lvl1pPr>
              <a:defRPr sz="3600" u="none" baseline="0">
                <a:solidFill>
                  <a:srgbClr val="DE84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138138"/>
            <a:ext cx="10972800" cy="4987629"/>
          </a:xfrm>
        </p:spPr>
        <p:txBody>
          <a:bodyPr/>
          <a:lstStyle>
            <a:lvl1pPr>
              <a:defRPr sz="2700">
                <a:latin typeface="+mn-lt"/>
              </a:defRPr>
            </a:lvl1pPr>
            <a:lvl2pPr>
              <a:defRPr sz="2250">
                <a:latin typeface="+mn-lt"/>
              </a:defRPr>
            </a:lvl2pPr>
            <a:lvl3pPr>
              <a:defRPr sz="1800">
                <a:latin typeface="+mn-lt"/>
              </a:defRPr>
            </a:lvl3pPr>
            <a:lvl4pPr>
              <a:defRPr sz="1575">
                <a:latin typeface="+mn-lt"/>
              </a:defRPr>
            </a:lvl4pPr>
            <a:lvl5pPr>
              <a:defRPr sz="1575"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455A833-F9D8-F94E-A624-F22E87633095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4/27/22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DE2D32-EBB3-479D-A20A-D25324940D10}" type="slidenum">
              <a:rPr lang="en-US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89602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5"/>
          </a:xfrm>
        </p:spPr>
        <p:txBody>
          <a:bodyPr anchor="t"/>
          <a:lstStyle>
            <a:lvl1pPr algn="l">
              <a:defRPr sz="45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8"/>
          </a:xfrm>
        </p:spPr>
        <p:txBody>
          <a:bodyPr anchor="b"/>
          <a:lstStyle>
            <a:lvl1pPr marL="0" indent="0">
              <a:buNone/>
              <a:defRPr sz="2250">
                <a:solidFill>
                  <a:schemeClr val="tx1">
                    <a:tint val="75000"/>
                  </a:schemeClr>
                </a:solidFill>
              </a:defRPr>
            </a:lvl1pPr>
            <a:lvl2pPr marL="514350" indent="0">
              <a:buNone/>
              <a:defRPr sz="2025">
                <a:solidFill>
                  <a:schemeClr val="tx1">
                    <a:tint val="75000"/>
                  </a:schemeClr>
                </a:solidFill>
              </a:defRPr>
            </a:lvl2pPr>
            <a:lvl3pPr marL="10287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543050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4pPr>
            <a:lvl5pPr marL="2057400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5pPr>
            <a:lvl6pPr marL="2571750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6pPr>
            <a:lvl7pPr marL="3086100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7pPr>
            <a:lvl8pPr marL="3600450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8pPr>
            <a:lvl9pPr marL="4114800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9794664-F699-DB42-8CC0-2E9C933A58F4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4/27/22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C7D3DFE-6B71-4D3C-8931-2EEF0E8559B4}" type="slidenum">
              <a:rPr lang="en-US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38374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3150"/>
            </a:lvl1pPr>
            <a:lvl2pPr>
              <a:defRPr sz="2700"/>
            </a:lvl2pPr>
            <a:lvl3pPr>
              <a:defRPr sz="2250"/>
            </a:lvl3pPr>
            <a:lvl4pPr>
              <a:defRPr sz="2025"/>
            </a:lvl4pPr>
            <a:lvl5pPr>
              <a:defRPr sz="2025"/>
            </a:lvl5pPr>
            <a:lvl6pPr>
              <a:defRPr sz="2025"/>
            </a:lvl6pPr>
            <a:lvl7pPr>
              <a:defRPr sz="2025"/>
            </a:lvl7pPr>
            <a:lvl8pPr>
              <a:defRPr sz="2025"/>
            </a:lvl8pPr>
            <a:lvl9pPr>
              <a:defRPr sz="202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3150"/>
            </a:lvl1pPr>
            <a:lvl2pPr>
              <a:defRPr sz="2700"/>
            </a:lvl2pPr>
            <a:lvl3pPr>
              <a:defRPr sz="2250"/>
            </a:lvl3pPr>
            <a:lvl4pPr>
              <a:defRPr sz="2025"/>
            </a:lvl4pPr>
            <a:lvl5pPr>
              <a:defRPr sz="2025"/>
            </a:lvl5pPr>
            <a:lvl6pPr>
              <a:defRPr sz="2025"/>
            </a:lvl6pPr>
            <a:lvl7pPr>
              <a:defRPr sz="2025"/>
            </a:lvl7pPr>
            <a:lvl8pPr>
              <a:defRPr sz="2025"/>
            </a:lvl8pPr>
            <a:lvl9pPr>
              <a:defRPr sz="202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AB1D0DF-DEFA-3941-9593-12C70E3F049C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4/27/22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762728F-C150-42D0-B0C3-C0979554D0AB}" type="slidenum">
              <a:rPr lang="en-US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43012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700" b="1"/>
            </a:lvl1pPr>
            <a:lvl2pPr marL="514350" indent="0">
              <a:buNone/>
              <a:defRPr sz="2250" b="1"/>
            </a:lvl2pPr>
            <a:lvl3pPr marL="1028700" indent="0">
              <a:buNone/>
              <a:defRPr sz="2025" b="1"/>
            </a:lvl3pPr>
            <a:lvl4pPr marL="1543050" indent="0">
              <a:buNone/>
              <a:defRPr sz="1800" b="1"/>
            </a:lvl4pPr>
            <a:lvl5pPr marL="2057400" indent="0">
              <a:buNone/>
              <a:defRPr sz="1800" b="1"/>
            </a:lvl5pPr>
            <a:lvl6pPr marL="2571750" indent="0">
              <a:buNone/>
              <a:defRPr sz="1800" b="1"/>
            </a:lvl6pPr>
            <a:lvl7pPr marL="3086100" indent="0">
              <a:buNone/>
              <a:defRPr sz="1800" b="1"/>
            </a:lvl7pPr>
            <a:lvl8pPr marL="3600450" indent="0">
              <a:buNone/>
              <a:defRPr sz="1800" b="1"/>
            </a:lvl8pPr>
            <a:lvl9pPr marL="4114800" indent="0">
              <a:buNone/>
              <a:defRPr sz="18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700"/>
            </a:lvl1pPr>
            <a:lvl2pPr>
              <a:defRPr sz="2250"/>
            </a:lvl2pPr>
            <a:lvl3pPr>
              <a:defRPr sz="2025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4" y="1535113"/>
            <a:ext cx="5389033" cy="639762"/>
          </a:xfrm>
        </p:spPr>
        <p:txBody>
          <a:bodyPr anchor="b"/>
          <a:lstStyle>
            <a:lvl1pPr marL="0" indent="0">
              <a:buNone/>
              <a:defRPr sz="2700" b="1"/>
            </a:lvl1pPr>
            <a:lvl2pPr marL="514350" indent="0">
              <a:buNone/>
              <a:defRPr sz="2250" b="1"/>
            </a:lvl2pPr>
            <a:lvl3pPr marL="1028700" indent="0">
              <a:buNone/>
              <a:defRPr sz="2025" b="1"/>
            </a:lvl3pPr>
            <a:lvl4pPr marL="1543050" indent="0">
              <a:buNone/>
              <a:defRPr sz="1800" b="1"/>
            </a:lvl4pPr>
            <a:lvl5pPr marL="2057400" indent="0">
              <a:buNone/>
              <a:defRPr sz="1800" b="1"/>
            </a:lvl5pPr>
            <a:lvl6pPr marL="2571750" indent="0">
              <a:buNone/>
              <a:defRPr sz="1800" b="1"/>
            </a:lvl6pPr>
            <a:lvl7pPr marL="3086100" indent="0">
              <a:buNone/>
              <a:defRPr sz="1800" b="1"/>
            </a:lvl7pPr>
            <a:lvl8pPr marL="3600450" indent="0">
              <a:buNone/>
              <a:defRPr sz="1800" b="1"/>
            </a:lvl8pPr>
            <a:lvl9pPr marL="4114800" indent="0">
              <a:buNone/>
              <a:defRPr sz="18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4" y="2174875"/>
            <a:ext cx="5389033" cy="3951288"/>
          </a:xfrm>
        </p:spPr>
        <p:txBody>
          <a:bodyPr/>
          <a:lstStyle>
            <a:lvl1pPr>
              <a:defRPr sz="2700"/>
            </a:lvl1pPr>
            <a:lvl2pPr>
              <a:defRPr sz="2250"/>
            </a:lvl2pPr>
            <a:lvl3pPr>
              <a:defRPr sz="2025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D76CF7C-24C9-2C45-9C24-4F8154DAD6CD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4/27/22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17B2D9D-C963-4C5D-9657-6DAD47F750F6}" type="slidenum">
              <a:rPr lang="en-US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22718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F242623-2795-5546-9F54-B1FF951BCCD3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4/27/22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9679035-FD90-43C6-9A04-3596202BD13C}" type="slidenum">
              <a:rPr lang="en-US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71810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CDF4E1-6A12-E04A-9CB3-8CDF45CB7C5C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4/27/22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6DFAF39-BD03-4E79-A61F-5E51E08E82D1}" type="slidenum">
              <a:rPr lang="en-US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01441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7" y="273050"/>
            <a:ext cx="4011084" cy="1162050"/>
          </a:xfrm>
        </p:spPr>
        <p:txBody>
          <a:bodyPr anchor="b"/>
          <a:lstStyle>
            <a:lvl1pPr algn="l">
              <a:defRPr sz="225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4"/>
            <a:ext cx="6815667" cy="5853113"/>
          </a:xfrm>
        </p:spPr>
        <p:txBody>
          <a:bodyPr/>
          <a:lstStyle>
            <a:lvl1pPr>
              <a:defRPr sz="3600"/>
            </a:lvl1pPr>
            <a:lvl2pPr>
              <a:defRPr sz="3150"/>
            </a:lvl2pPr>
            <a:lvl3pPr>
              <a:defRPr sz="2700"/>
            </a:lvl3pPr>
            <a:lvl4pPr>
              <a:defRPr sz="2250"/>
            </a:lvl4pPr>
            <a:lvl5pPr>
              <a:defRPr sz="2250"/>
            </a:lvl5pPr>
            <a:lvl6pPr>
              <a:defRPr sz="2250"/>
            </a:lvl6pPr>
            <a:lvl7pPr>
              <a:defRPr sz="2250"/>
            </a:lvl7pPr>
            <a:lvl8pPr>
              <a:defRPr sz="2250"/>
            </a:lvl8pPr>
            <a:lvl9pPr>
              <a:defRPr sz="22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7" y="1435103"/>
            <a:ext cx="4011084" cy="4691063"/>
          </a:xfrm>
        </p:spPr>
        <p:txBody>
          <a:bodyPr/>
          <a:lstStyle>
            <a:lvl1pPr marL="0" indent="0">
              <a:buNone/>
              <a:defRPr sz="1575"/>
            </a:lvl1pPr>
            <a:lvl2pPr marL="514350" indent="0">
              <a:buNone/>
              <a:defRPr sz="1350"/>
            </a:lvl2pPr>
            <a:lvl3pPr marL="1028700" indent="0">
              <a:buNone/>
              <a:defRPr sz="1125"/>
            </a:lvl3pPr>
            <a:lvl4pPr marL="1543050" indent="0">
              <a:buNone/>
              <a:defRPr sz="1013"/>
            </a:lvl4pPr>
            <a:lvl5pPr marL="2057400" indent="0">
              <a:buNone/>
              <a:defRPr sz="1013"/>
            </a:lvl5pPr>
            <a:lvl6pPr marL="2571750" indent="0">
              <a:buNone/>
              <a:defRPr sz="1013"/>
            </a:lvl6pPr>
            <a:lvl7pPr marL="3086100" indent="0">
              <a:buNone/>
              <a:defRPr sz="1013"/>
            </a:lvl7pPr>
            <a:lvl8pPr marL="3600450" indent="0">
              <a:buNone/>
              <a:defRPr sz="1013"/>
            </a:lvl8pPr>
            <a:lvl9pPr marL="4114800" indent="0">
              <a:buNone/>
              <a:defRPr sz="101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D9F1281-509C-A94A-B6F4-DA198DAF23F7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4/27/22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B7C51C2-15BC-444C-B9F2-213F9CFCA6DB}" type="slidenum">
              <a:rPr lang="en-US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03777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3"/>
            <a:ext cx="7315200" cy="566738"/>
          </a:xfrm>
        </p:spPr>
        <p:txBody>
          <a:bodyPr anchor="b"/>
          <a:lstStyle>
            <a:lvl1pPr algn="l">
              <a:defRPr sz="225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600"/>
            </a:lvl1pPr>
            <a:lvl2pPr marL="514350" indent="0">
              <a:buNone/>
              <a:defRPr sz="3150"/>
            </a:lvl2pPr>
            <a:lvl3pPr marL="1028700" indent="0">
              <a:buNone/>
              <a:defRPr sz="2700"/>
            </a:lvl3pPr>
            <a:lvl4pPr marL="1543050" indent="0">
              <a:buNone/>
              <a:defRPr sz="2250"/>
            </a:lvl4pPr>
            <a:lvl5pPr marL="2057400" indent="0">
              <a:buNone/>
              <a:defRPr sz="2250"/>
            </a:lvl5pPr>
            <a:lvl6pPr marL="2571750" indent="0">
              <a:buNone/>
              <a:defRPr sz="2250"/>
            </a:lvl6pPr>
            <a:lvl7pPr marL="3086100" indent="0">
              <a:buNone/>
              <a:defRPr sz="2250"/>
            </a:lvl7pPr>
            <a:lvl8pPr marL="3600450" indent="0">
              <a:buNone/>
              <a:defRPr sz="2250"/>
            </a:lvl8pPr>
            <a:lvl9pPr marL="4114800" indent="0">
              <a:buNone/>
              <a:defRPr sz="225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41"/>
            <a:ext cx="7315200" cy="804862"/>
          </a:xfrm>
        </p:spPr>
        <p:txBody>
          <a:bodyPr/>
          <a:lstStyle>
            <a:lvl1pPr marL="0" indent="0">
              <a:buNone/>
              <a:defRPr sz="1575"/>
            </a:lvl1pPr>
            <a:lvl2pPr marL="514350" indent="0">
              <a:buNone/>
              <a:defRPr sz="1350"/>
            </a:lvl2pPr>
            <a:lvl3pPr marL="1028700" indent="0">
              <a:buNone/>
              <a:defRPr sz="1125"/>
            </a:lvl3pPr>
            <a:lvl4pPr marL="1543050" indent="0">
              <a:buNone/>
              <a:defRPr sz="1013"/>
            </a:lvl4pPr>
            <a:lvl5pPr marL="2057400" indent="0">
              <a:buNone/>
              <a:defRPr sz="1013"/>
            </a:lvl5pPr>
            <a:lvl6pPr marL="2571750" indent="0">
              <a:buNone/>
              <a:defRPr sz="1013"/>
            </a:lvl6pPr>
            <a:lvl7pPr marL="3086100" indent="0">
              <a:buNone/>
              <a:defRPr sz="1013"/>
            </a:lvl7pPr>
            <a:lvl8pPr marL="3600450" indent="0">
              <a:buNone/>
              <a:defRPr sz="1013"/>
            </a:lvl8pPr>
            <a:lvl9pPr marL="4114800" indent="0">
              <a:buNone/>
              <a:defRPr sz="101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9698A63-6D25-E140-B9A3-859E3F1D495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4/27/22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0B72B1D-A706-46DE-AE63-402C0052FDE8}" type="slidenum">
              <a:rPr lang="en-US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28110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275034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1600200"/>
            <a:ext cx="10972800" cy="45255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153"/>
            <a:ext cx="2844800" cy="3661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4F12BA26-4F48-7944-9284-F2989996F9A0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4/27/22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153"/>
            <a:ext cx="3860800" cy="3661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34655"/>
            <a:ext cx="2844800" cy="3661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F9DE2D32-EBB3-479D-A20A-D25324940D10}" type="slidenum">
              <a:rPr lang="en-US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7805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  <p:sldLayoutId id="2147483723" r:id="rId12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950" u="sng" kern="1200">
          <a:solidFill>
            <a:srgbClr val="DE8400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950" u="sng">
          <a:solidFill>
            <a:srgbClr val="DE8400"/>
          </a:solidFill>
          <a:latin typeface="Verdana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950" u="sng">
          <a:solidFill>
            <a:srgbClr val="DE8400"/>
          </a:solidFill>
          <a:latin typeface="Verdana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950" u="sng">
          <a:solidFill>
            <a:srgbClr val="DE8400"/>
          </a:solidFill>
          <a:latin typeface="Verdana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950" u="sng">
          <a:solidFill>
            <a:srgbClr val="DE8400"/>
          </a:solidFill>
          <a:latin typeface="Verdana" pitchFamily="34" charset="0"/>
        </a:defRPr>
      </a:lvl5pPr>
      <a:lvl6pPr marL="514350" algn="l" rtl="0" fontAlgn="base">
        <a:spcBef>
          <a:spcPct val="0"/>
        </a:spcBef>
        <a:spcAft>
          <a:spcPct val="0"/>
        </a:spcAft>
        <a:defRPr sz="4950" u="sng">
          <a:solidFill>
            <a:srgbClr val="DE8400"/>
          </a:solidFill>
          <a:latin typeface="Verdana" pitchFamily="34" charset="0"/>
        </a:defRPr>
      </a:lvl6pPr>
      <a:lvl7pPr marL="1028700" algn="l" rtl="0" fontAlgn="base">
        <a:spcBef>
          <a:spcPct val="0"/>
        </a:spcBef>
        <a:spcAft>
          <a:spcPct val="0"/>
        </a:spcAft>
        <a:defRPr sz="4950" u="sng">
          <a:solidFill>
            <a:srgbClr val="DE8400"/>
          </a:solidFill>
          <a:latin typeface="Verdana" pitchFamily="34" charset="0"/>
        </a:defRPr>
      </a:lvl7pPr>
      <a:lvl8pPr marL="1543050" algn="l" rtl="0" fontAlgn="base">
        <a:spcBef>
          <a:spcPct val="0"/>
        </a:spcBef>
        <a:spcAft>
          <a:spcPct val="0"/>
        </a:spcAft>
        <a:defRPr sz="4950" u="sng">
          <a:solidFill>
            <a:srgbClr val="DE8400"/>
          </a:solidFill>
          <a:latin typeface="Verdana" pitchFamily="34" charset="0"/>
        </a:defRPr>
      </a:lvl8pPr>
      <a:lvl9pPr marL="2057400" algn="l" rtl="0" fontAlgn="base">
        <a:spcBef>
          <a:spcPct val="0"/>
        </a:spcBef>
        <a:spcAft>
          <a:spcPct val="0"/>
        </a:spcAft>
        <a:defRPr sz="4950" u="sng">
          <a:solidFill>
            <a:srgbClr val="DE8400"/>
          </a:solidFill>
          <a:latin typeface="Verdana" pitchFamily="34" charset="0"/>
        </a:defRPr>
      </a:lvl9pPr>
    </p:titleStyle>
    <p:bodyStyle>
      <a:lvl1pPr marL="385763" indent="-385763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835819" indent="-321469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3150" kern="1200">
          <a:solidFill>
            <a:schemeClr val="tx1"/>
          </a:solidFill>
          <a:latin typeface="+mn-lt"/>
          <a:ea typeface="+mn-ea"/>
          <a:cs typeface="+mn-cs"/>
        </a:defRPr>
      </a:lvl2pPr>
      <a:lvl3pPr marL="1285875" indent="-257175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1800225" indent="-257175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250" kern="1200">
          <a:solidFill>
            <a:schemeClr val="tx1"/>
          </a:solidFill>
          <a:latin typeface="+mn-lt"/>
          <a:ea typeface="+mn-ea"/>
          <a:cs typeface="+mn-cs"/>
        </a:defRPr>
      </a:lvl4pPr>
      <a:lvl5pPr marL="2314575" indent="-257175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250" kern="1200">
          <a:solidFill>
            <a:schemeClr val="tx1"/>
          </a:solidFill>
          <a:latin typeface="+mn-lt"/>
          <a:ea typeface="+mn-ea"/>
          <a:cs typeface="+mn-cs"/>
        </a:defRPr>
      </a:lvl5pPr>
      <a:lvl6pPr marL="2828925" indent="-257175" algn="l" defTabSz="10287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250" kern="1200">
          <a:solidFill>
            <a:schemeClr val="tx1"/>
          </a:solidFill>
          <a:latin typeface="+mn-lt"/>
          <a:ea typeface="+mn-ea"/>
          <a:cs typeface="+mn-cs"/>
        </a:defRPr>
      </a:lvl6pPr>
      <a:lvl7pPr marL="3343275" indent="-257175" algn="l" defTabSz="10287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250" kern="1200">
          <a:solidFill>
            <a:schemeClr val="tx1"/>
          </a:solidFill>
          <a:latin typeface="+mn-lt"/>
          <a:ea typeface="+mn-ea"/>
          <a:cs typeface="+mn-cs"/>
        </a:defRPr>
      </a:lvl7pPr>
      <a:lvl8pPr marL="3857625" indent="-257175" algn="l" defTabSz="10287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250" kern="1200">
          <a:solidFill>
            <a:schemeClr val="tx1"/>
          </a:solidFill>
          <a:latin typeface="+mn-lt"/>
          <a:ea typeface="+mn-ea"/>
          <a:cs typeface="+mn-cs"/>
        </a:defRPr>
      </a:lvl8pPr>
      <a:lvl9pPr marL="4371975" indent="-257175" algn="l" defTabSz="10287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2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28700" rtl="0" eaLnBrk="1" latinLnBrk="0" hangingPunct="1">
        <a:defRPr sz="2025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algn="l" defTabSz="1028700" rtl="0" eaLnBrk="1" latinLnBrk="0" hangingPunct="1">
        <a:defRPr sz="2025" kern="1200">
          <a:solidFill>
            <a:schemeClr val="tx1"/>
          </a:solidFill>
          <a:latin typeface="+mn-lt"/>
          <a:ea typeface="+mn-ea"/>
          <a:cs typeface="+mn-cs"/>
        </a:defRPr>
      </a:lvl2pPr>
      <a:lvl3pPr marL="1028700" algn="l" defTabSz="1028700" rtl="0" eaLnBrk="1" latinLnBrk="0" hangingPunct="1">
        <a:defRPr sz="2025" kern="1200">
          <a:solidFill>
            <a:schemeClr val="tx1"/>
          </a:solidFill>
          <a:latin typeface="+mn-lt"/>
          <a:ea typeface="+mn-ea"/>
          <a:cs typeface="+mn-cs"/>
        </a:defRPr>
      </a:lvl3pPr>
      <a:lvl4pPr marL="1543050" algn="l" defTabSz="1028700" rtl="0" eaLnBrk="1" latinLnBrk="0" hangingPunct="1">
        <a:defRPr sz="2025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algn="l" defTabSz="1028700" rtl="0" eaLnBrk="1" latinLnBrk="0" hangingPunct="1">
        <a:defRPr sz="2025" kern="1200">
          <a:solidFill>
            <a:schemeClr val="tx1"/>
          </a:solidFill>
          <a:latin typeface="+mn-lt"/>
          <a:ea typeface="+mn-ea"/>
          <a:cs typeface="+mn-cs"/>
        </a:defRPr>
      </a:lvl5pPr>
      <a:lvl6pPr marL="2571750" algn="l" defTabSz="1028700" rtl="0" eaLnBrk="1" latinLnBrk="0" hangingPunct="1">
        <a:defRPr sz="2025" kern="1200">
          <a:solidFill>
            <a:schemeClr val="tx1"/>
          </a:solidFill>
          <a:latin typeface="+mn-lt"/>
          <a:ea typeface="+mn-ea"/>
          <a:cs typeface="+mn-cs"/>
        </a:defRPr>
      </a:lvl6pPr>
      <a:lvl7pPr marL="3086100" algn="l" defTabSz="1028700" rtl="0" eaLnBrk="1" latinLnBrk="0" hangingPunct="1">
        <a:defRPr sz="2025" kern="1200">
          <a:solidFill>
            <a:schemeClr val="tx1"/>
          </a:solidFill>
          <a:latin typeface="+mn-lt"/>
          <a:ea typeface="+mn-ea"/>
          <a:cs typeface="+mn-cs"/>
        </a:defRPr>
      </a:lvl7pPr>
      <a:lvl8pPr marL="3600450" algn="l" defTabSz="1028700" rtl="0" eaLnBrk="1" latinLnBrk="0" hangingPunct="1">
        <a:defRPr sz="2025" kern="1200">
          <a:solidFill>
            <a:schemeClr val="tx1"/>
          </a:solidFill>
          <a:latin typeface="+mn-lt"/>
          <a:ea typeface="+mn-ea"/>
          <a:cs typeface="+mn-cs"/>
        </a:defRPr>
      </a:lvl8pPr>
      <a:lvl9pPr marL="4114800" algn="l" defTabSz="1028700" rtl="0" eaLnBrk="1" latinLnBrk="0" hangingPunct="1">
        <a:defRPr sz="202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jpeg"/><Relationship Id="rId5" Type="http://schemas.openxmlformats.org/officeDocument/2006/relationships/image" Target="../media/image30.png"/><Relationship Id="rId4" Type="http://schemas.openxmlformats.org/officeDocument/2006/relationships/image" Target="../media/image29.jpe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6" Type="http://schemas.openxmlformats.org/officeDocument/2006/relationships/hyperlink" Target="https://en.wiktionary.org/wiki/securability" TargetMode="External"/><Relationship Id="rId21" Type="http://schemas.openxmlformats.org/officeDocument/2006/relationships/hyperlink" Target="https://en.wiktionary.org/wiki/manageability" TargetMode="External"/><Relationship Id="rId42" Type="http://schemas.openxmlformats.org/officeDocument/2006/relationships/hyperlink" Target="https://en.wikipedia.org/wiki/Accessibility" TargetMode="External"/><Relationship Id="rId47" Type="http://schemas.openxmlformats.org/officeDocument/2006/relationships/hyperlink" Target="https://en.wikipedia.org/wiki/Auditability" TargetMode="External"/><Relationship Id="rId63" Type="http://schemas.openxmlformats.org/officeDocument/2006/relationships/hyperlink" Target="https://en.wikipedia.org/wiki/Operability" TargetMode="External"/><Relationship Id="rId68" Type="http://schemas.openxmlformats.org/officeDocument/2006/relationships/hyperlink" Target="https://en.wikipedia.org/wiki/Capability_(systems_engineering)" TargetMode="External"/><Relationship Id="rId16" Type="http://schemas.openxmlformats.org/officeDocument/2006/relationships/hyperlink" Target="https://en.wikipedia.org/wiki/Data_corruption" TargetMode="External"/><Relationship Id="rId11" Type="http://schemas.openxmlformats.org/officeDocument/2006/relationships/hyperlink" Target="https://en.wikipedia.org/wiki/Fault-tolerance" TargetMode="External"/><Relationship Id="rId32" Type="http://schemas.openxmlformats.org/officeDocument/2006/relationships/hyperlink" Target="https://en.wiktionary.org/wiki/tailorability" TargetMode="External"/><Relationship Id="rId37" Type="http://schemas.openxmlformats.org/officeDocument/2006/relationships/hyperlink" Target="https://en.wiktionary.org/wiki/ubiquity" TargetMode="External"/><Relationship Id="rId53" Type="http://schemas.openxmlformats.org/officeDocument/2006/relationships/hyperlink" Target="https://en.wikipedia.org/wiki/Correctness_(computer_science)" TargetMode="External"/><Relationship Id="rId58" Type="http://schemas.openxmlformats.org/officeDocument/2006/relationships/hyperlink" Target="https://en.wiktionary.org/wiki/demonstrability" TargetMode="External"/><Relationship Id="rId74" Type="http://schemas.openxmlformats.org/officeDocument/2006/relationships/hyperlink" Target="https://en.wikipedia.org/wiki/Repeatability" TargetMode="External"/><Relationship Id="rId79" Type="http://schemas.openxmlformats.org/officeDocument/2006/relationships/hyperlink" Target="https://en.wikipedia.org/wiki/Robustness_(computer_science)" TargetMode="External"/><Relationship Id="rId5" Type="http://schemas.openxmlformats.org/officeDocument/2006/relationships/hyperlink" Target="https://en.wikipedia.org/wiki/Durability_(database_systems)" TargetMode="External"/><Relationship Id="rId61" Type="http://schemas.openxmlformats.org/officeDocument/2006/relationships/hyperlink" Target="https://en.wiktionary.org/wiki/modifiability" TargetMode="External"/><Relationship Id="rId19" Type="http://schemas.openxmlformats.org/officeDocument/2006/relationships/hyperlink" Target="https://en.wikipedia.org/wiki/Learnability" TargetMode="External"/><Relationship Id="rId14" Type="http://schemas.openxmlformats.org/officeDocument/2006/relationships/hyperlink" Target="https://en.wiktionary.org/wiki/inspectability" TargetMode="External"/><Relationship Id="rId22" Type="http://schemas.openxmlformats.org/officeDocument/2006/relationships/hyperlink" Target="https://en.wikipedia.org/wiki/Scalability" TargetMode="External"/><Relationship Id="rId27" Type="http://schemas.openxmlformats.org/officeDocument/2006/relationships/hyperlink" Target="https://en.wikipedia.org/wiki/Simplicity" TargetMode="External"/><Relationship Id="rId30" Type="http://schemas.openxmlformats.org/officeDocument/2006/relationships/hyperlink" Target="https://en.wikipedia.org/wiki/Survivability" TargetMode="External"/><Relationship Id="rId35" Type="http://schemas.openxmlformats.org/officeDocument/2006/relationships/hyperlink" Target="https://en.wikipedia.org/wiki/Traceability" TargetMode="External"/><Relationship Id="rId43" Type="http://schemas.openxmlformats.org/officeDocument/2006/relationships/hyperlink" Target="https://en.wikipedia.org/wiki/Accuracy" TargetMode="External"/><Relationship Id="rId48" Type="http://schemas.openxmlformats.org/officeDocument/2006/relationships/hyperlink" Target="https://en.wikipedia.org/wiki/Autonomy" TargetMode="External"/><Relationship Id="rId56" Type="http://schemas.openxmlformats.org/officeDocument/2006/relationships/hyperlink" Target="https://en.wiktionary.org/wiki/degradability" TargetMode="External"/><Relationship Id="rId64" Type="http://schemas.openxmlformats.org/officeDocument/2006/relationships/hyperlink" Target="https://en.wikipedia.org/wiki/Orthogonality#Computer_science" TargetMode="External"/><Relationship Id="rId69" Type="http://schemas.openxmlformats.org/officeDocument/2006/relationships/hyperlink" Target="https://en.wiktionary.org/wiki/producibility" TargetMode="External"/><Relationship Id="rId77" Type="http://schemas.openxmlformats.org/officeDocument/2006/relationships/hyperlink" Target="https://en.wikipedia.org/wiki/Responsiveness" TargetMode="External"/><Relationship Id="rId8" Type="http://schemas.openxmlformats.org/officeDocument/2006/relationships/hyperlink" Target="https://en.wikipedia.org/wiki/Evolvability" TargetMode="External"/><Relationship Id="rId51" Type="http://schemas.openxmlformats.org/officeDocument/2006/relationships/hyperlink" Target="https://en.wikipedia.org/wiki/Composability" TargetMode="External"/><Relationship Id="rId72" Type="http://schemas.openxmlformats.org/officeDocument/2006/relationships/hyperlink" Target="https://en.wikipedia.org/wiki/Relevance" TargetMode="External"/><Relationship Id="rId80" Type="http://schemas.openxmlformats.org/officeDocument/2006/relationships/hyperlink" Target="https://en.wikipedia.org/wiki/Safety" TargetMode="External"/><Relationship Id="rId3" Type="http://schemas.openxmlformats.org/officeDocument/2006/relationships/hyperlink" Target="https://en.wikipedia.org/wiki/Discoverability" TargetMode="External"/><Relationship Id="rId12" Type="http://schemas.openxmlformats.org/officeDocument/2006/relationships/hyperlink" Target="https://en.wikipedia.org/wiki/Fidelity" TargetMode="External"/><Relationship Id="rId17" Type="http://schemas.openxmlformats.org/officeDocument/2006/relationships/hyperlink" Target="https://en.wikipedia.org/wiki/Interchangeable_parts" TargetMode="External"/><Relationship Id="rId25" Type="http://schemas.openxmlformats.org/officeDocument/2006/relationships/hyperlink" Target="https://en.wikipedia.org/wiki/Serviceability_(computer)" TargetMode="External"/><Relationship Id="rId33" Type="http://schemas.openxmlformats.org/officeDocument/2006/relationships/hyperlink" Target="https://en.wikipedia.org/wiki/Testability" TargetMode="External"/><Relationship Id="rId38" Type="http://schemas.openxmlformats.org/officeDocument/2006/relationships/hyperlink" Target="https://en.wikipedia.org/wiki/Understandability" TargetMode="External"/><Relationship Id="rId46" Type="http://schemas.openxmlformats.org/officeDocument/2006/relationships/hyperlink" Target="https://en.wikipedia.org/wiki/Agility" TargetMode="External"/><Relationship Id="rId59" Type="http://schemas.openxmlformats.org/officeDocument/2006/relationships/hyperlink" Target="https://en.wikipedia.org/wiki/Dependability" TargetMode="External"/><Relationship Id="rId67" Type="http://schemas.openxmlformats.org/officeDocument/2006/relationships/hyperlink" Target="https://en.wikipedia.org/wiki/Predictability" TargetMode="External"/><Relationship Id="rId20" Type="http://schemas.openxmlformats.org/officeDocument/2006/relationships/hyperlink" Target="https://en.wikipedia.org/wiki/Maintainability" TargetMode="External"/><Relationship Id="rId41" Type="http://schemas.openxmlformats.org/officeDocument/2006/relationships/hyperlink" Target="https://en.wikipedia.org/wiki/Usability" TargetMode="External"/><Relationship Id="rId54" Type="http://schemas.openxmlformats.org/officeDocument/2006/relationships/hyperlink" Target="https://en.wikipedia.org/wiki/Credibility" TargetMode="External"/><Relationship Id="rId62" Type="http://schemas.openxmlformats.org/officeDocument/2006/relationships/hyperlink" Target="https://en.wikipedia.org/wiki/Modularity_(programming)" TargetMode="External"/><Relationship Id="rId70" Type="http://schemas.openxmlformats.org/officeDocument/2006/relationships/hyperlink" Target="https://en.wiktionary.org/wiki/provability" TargetMode="External"/><Relationship Id="rId75" Type="http://schemas.openxmlformats.org/officeDocument/2006/relationships/hyperlink" Target="https://en.wikipedia.org/wiki/Reproducibility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Effectiveness" TargetMode="External"/><Relationship Id="rId15" Type="http://schemas.openxmlformats.org/officeDocument/2006/relationships/hyperlink" Target="https://en.wiktionary.org/wiki/installability" TargetMode="External"/><Relationship Id="rId23" Type="http://schemas.openxmlformats.org/officeDocument/2006/relationships/hyperlink" Target="https://en.wiktionary.org/wiki/Special:Search/seamless" TargetMode="External"/><Relationship Id="rId28" Type="http://schemas.openxmlformats.org/officeDocument/2006/relationships/hyperlink" Target="https://en.wikipedia.org/wiki/Stability_Model" TargetMode="External"/><Relationship Id="rId36" Type="http://schemas.openxmlformats.org/officeDocument/2006/relationships/hyperlink" Target="https://en.wikipedia.org/wiki/Transparency_(behavior)" TargetMode="External"/><Relationship Id="rId49" Type="http://schemas.openxmlformats.org/officeDocument/2006/relationships/hyperlink" Target="https://en.wikipedia.org/wiki/Availability" TargetMode="External"/><Relationship Id="rId57" Type="http://schemas.openxmlformats.org/officeDocument/2006/relationships/hyperlink" Target="https://en.wiktionary.org/wiki/determinable" TargetMode="External"/><Relationship Id="rId10" Type="http://schemas.openxmlformats.org/officeDocument/2006/relationships/hyperlink" Target="https://en.wikipedia.org/wiki/Failure_transparency" TargetMode="External"/><Relationship Id="rId31" Type="http://schemas.openxmlformats.org/officeDocument/2006/relationships/hyperlink" Target="https://en.wikipedia.org/wiki/Sustainability" TargetMode="External"/><Relationship Id="rId44" Type="http://schemas.openxmlformats.org/officeDocument/2006/relationships/hyperlink" Target="https://en.wikipedia.org/wiki/Adaptation_(computer_science)" TargetMode="External"/><Relationship Id="rId52" Type="http://schemas.openxmlformats.org/officeDocument/2006/relationships/hyperlink" Target="https://en.wiktionary.org/wiki/configurability" TargetMode="External"/><Relationship Id="rId60" Type="http://schemas.openxmlformats.org/officeDocument/2006/relationships/hyperlink" Target="https://en.wiktionary.org/wiki/mobility" TargetMode="External"/><Relationship Id="rId65" Type="http://schemas.openxmlformats.org/officeDocument/2006/relationships/hyperlink" Target="https://en.wikipedia.org/wiki/Software_portability" TargetMode="External"/><Relationship Id="rId73" Type="http://schemas.openxmlformats.org/officeDocument/2006/relationships/hyperlink" Target="https://en.wikipedia.org/wiki/Reliability_(computer_networking)" TargetMode="External"/><Relationship Id="rId78" Type="http://schemas.openxmlformats.org/officeDocument/2006/relationships/hyperlink" Target="https://en.wikipedia.org/wiki/Reusability" TargetMode="External"/><Relationship Id="rId81" Type="http://schemas.openxmlformats.org/officeDocument/2006/relationships/image" Target="../media/image7.png"/><Relationship Id="rId4" Type="http://schemas.openxmlformats.org/officeDocument/2006/relationships/hyperlink" Target="https://en.wiktionary.org/wiki/distributability" TargetMode="External"/><Relationship Id="rId9" Type="http://schemas.openxmlformats.org/officeDocument/2006/relationships/hyperlink" Target="https://en.wikipedia.org/wiki/Extensibility" TargetMode="External"/><Relationship Id="rId13" Type="http://schemas.openxmlformats.org/officeDocument/2006/relationships/hyperlink" Target="https://en.wikipedia.org/wiki/Flexibility_(engineering)" TargetMode="External"/><Relationship Id="rId18" Type="http://schemas.openxmlformats.org/officeDocument/2006/relationships/hyperlink" Target="https://en.wikipedia.org/wiki/Interoperability" TargetMode="External"/><Relationship Id="rId39" Type="http://schemas.openxmlformats.org/officeDocument/2006/relationships/hyperlink" Target="https://en.wiktionary.org/wiki/upgradability" TargetMode="External"/><Relationship Id="rId34" Type="http://schemas.openxmlformats.org/officeDocument/2006/relationships/hyperlink" Target="https://en.wikipedia.org/wiki/Timeliness" TargetMode="External"/><Relationship Id="rId50" Type="http://schemas.openxmlformats.org/officeDocument/2006/relationships/hyperlink" Target="https://en.wiktionary.org/wiki/compatibility" TargetMode="External"/><Relationship Id="rId55" Type="http://schemas.openxmlformats.org/officeDocument/2006/relationships/hyperlink" Target="https://en.wiktionary.org/wiki/customizability" TargetMode="External"/><Relationship Id="rId76" Type="http://schemas.openxmlformats.org/officeDocument/2006/relationships/hyperlink" Target="https://en.wikipedia.org/wiki/Resilience_(engineering_and_construction)" TargetMode="External"/><Relationship Id="rId7" Type="http://schemas.openxmlformats.org/officeDocument/2006/relationships/hyperlink" Target="https://en.wiktionary.org/wiki/efficiency" TargetMode="External"/><Relationship Id="rId71" Type="http://schemas.openxmlformats.org/officeDocument/2006/relationships/hyperlink" Target="https://en.wiktionary.org/wiki/recoverability" TargetMode="External"/><Relationship Id="rId2" Type="http://schemas.openxmlformats.org/officeDocument/2006/relationships/hyperlink" Target="https://en.wiktionary.org/wiki/deployability" TargetMode="External"/><Relationship Id="rId29" Type="http://schemas.openxmlformats.org/officeDocument/2006/relationships/hyperlink" Target="https://en.wikipedia.org/wiki/Standardization" TargetMode="External"/><Relationship Id="rId24" Type="http://schemas.openxmlformats.org/officeDocument/2006/relationships/hyperlink" Target="https://en.wikipedia.org/wiki/Self-sustainability" TargetMode="External"/><Relationship Id="rId40" Type="http://schemas.openxmlformats.org/officeDocument/2006/relationships/hyperlink" Target="https://en.wikipedia.org/wiki/Vulnerability" TargetMode="External"/><Relationship Id="rId45" Type="http://schemas.openxmlformats.org/officeDocument/2006/relationships/hyperlink" Target="https://en.wiktionary.org/wiki/affordability" TargetMode="External"/><Relationship Id="rId66" Type="http://schemas.openxmlformats.org/officeDocument/2006/relationships/hyperlink" Target="https://en.wikipedia.org/wiki/Precision_(computer_science)" TargetMode="Externa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42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1181100" y="1075135"/>
            <a:ext cx="9886950" cy="3295133"/>
          </a:xfrm>
          <a:extLs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71438" tIns="28575" rIns="71438" bIns="28575" numCol="1" anchor="t" anchorCtr="0" compatLnSpc="1">
            <a:prstTxWarp prst="textNoShape">
              <a:avLst/>
            </a:prstTxWarp>
            <a:spAutoFit/>
          </a:bodyPr>
          <a:lstStyle/>
          <a:p>
            <a:pPr algn="ctr" eaLnBrk="1" hangingPunct="1">
              <a:defRPr/>
            </a:pPr>
            <a:r>
              <a:rPr lang="en-US" altLang="en-US" b="1" dirty="0"/>
              <a:t>SE 577</a:t>
            </a:r>
            <a:br>
              <a:rPr lang="en-US" altLang="en-US" b="1" dirty="0"/>
            </a:br>
            <a:r>
              <a:rPr lang="en-US" altLang="en-US" b="1" dirty="0"/>
              <a:t>Software Architecture</a:t>
            </a:r>
            <a:br>
              <a:rPr lang="en-US" altLang="en-US" sz="2025" b="1" dirty="0">
                <a:effectLst/>
              </a:rPr>
            </a:br>
            <a:br>
              <a:rPr lang="en-US" altLang="en-US" b="1" dirty="0"/>
            </a:br>
            <a:br>
              <a:rPr lang="en-US" altLang="en-US" b="1" dirty="0"/>
            </a:br>
            <a:r>
              <a:rPr lang="en-US" altLang="en-US" b="1" dirty="0">
                <a:solidFill>
                  <a:srgbClr val="0070C0"/>
                </a:solidFill>
              </a:rPr>
              <a:t>Architectural Styles</a:t>
            </a:r>
            <a:br>
              <a:rPr lang="en-US" altLang="en-US" b="1" dirty="0">
                <a:solidFill>
                  <a:srgbClr val="0070C0"/>
                </a:solidFill>
              </a:rPr>
            </a:br>
            <a:r>
              <a:rPr lang="en-US" altLang="en-US" sz="2700" dirty="0">
                <a:solidFill>
                  <a:srgbClr val="0070C0"/>
                </a:solidFill>
                <a:effectLst/>
              </a:rPr>
              <a:t> </a:t>
            </a:r>
            <a:endParaRPr lang="en-US" altLang="en-US" sz="2025" dirty="0">
              <a:solidFill>
                <a:srgbClr val="0070C0"/>
              </a:solidFill>
              <a:effectLst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DE2D32-EBB3-479D-A20A-D25324940D10}" type="slidenum">
              <a:rPr lang="en-US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</a:t>
            </a:fld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B52F525-320B-DF46-8204-EAFC07CB6EDC}" type="slidenum">
              <a:rPr lang="en-US"/>
              <a:pPr/>
              <a:t>10</a:t>
            </a:fld>
            <a:endParaRPr lang="en-US"/>
          </a:p>
        </p:txBody>
      </p:sp>
      <p:sp>
        <p:nvSpPr>
          <p:cNvPr id="475138" name="Rectangle 2"/>
          <p:cNvSpPr>
            <a:spLocks noGrp="1" noChangeArrowheads="1"/>
          </p:cNvSpPr>
          <p:nvPr>
            <p:ph type="title"/>
          </p:nvPr>
        </p:nvSpPr>
        <p:spPr>
          <a:xfrm>
            <a:off x="1200831" y="99689"/>
            <a:ext cx="9790338" cy="1143000"/>
          </a:xfrm>
        </p:spPr>
        <p:txBody>
          <a:bodyPr/>
          <a:lstStyle/>
          <a:p>
            <a:r>
              <a:rPr lang="en-US" dirty="0"/>
              <a:t>The structure of the source code should not be determined arbitrarily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F3892E-5449-4744-AC91-E7B3E7173E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601" y="1482524"/>
            <a:ext cx="6412523" cy="499991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7D8EB68-F092-7E4E-AAC8-D4739FFCFA79}"/>
              </a:ext>
            </a:extLst>
          </p:cNvPr>
          <p:cNvSpPr txBox="1"/>
          <p:nvPr/>
        </p:nvSpPr>
        <p:spPr>
          <a:xfrm>
            <a:off x="1828801" y="1141076"/>
            <a:ext cx="2862450" cy="4256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Ref: Neil Ford &amp; Mark Richards</a:t>
            </a:r>
            <a:br>
              <a:rPr lang="en-US" sz="1200" dirty="0"/>
            </a:br>
            <a:r>
              <a:rPr lang="en-US" sz="1200" dirty="0"/>
              <a:t>Software Architecture Fundamentals</a:t>
            </a:r>
          </a:p>
        </p:txBody>
      </p:sp>
      <p:sp>
        <p:nvSpPr>
          <p:cNvPr id="11" name="Text Box 21">
            <a:extLst>
              <a:ext uri="{FF2B5EF4-FFF2-40B4-BE49-F238E27FC236}">
                <a16:creationId xmlns:a16="http://schemas.microsoft.com/office/drawing/2014/main" id="{F651ABFD-EB06-AF4C-8CA5-C5E0E2F4C1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14801" y="3352800"/>
            <a:ext cx="3962400" cy="1255728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rgbClr val="FF0000"/>
                </a:solidFill>
                <a:latin typeface="Comic Sans MS" charset="0"/>
              </a:rPr>
              <a:t>What holds up the</a:t>
            </a:r>
            <a:br>
              <a:rPr lang="en-US" sz="2800" dirty="0">
                <a:solidFill>
                  <a:srgbClr val="FF0000"/>
                </a:solidFill>
                <a:latin typeface="Comic Sans MS" charset="0"/>
              </a:rPr>
            </a:br>
            <a:r>
              <a:rPr lang="en-US" sz="2800" dirty="0">
                <a:solidFill>
                  <a:srgbClr val="FF0000"/>
                </a:solidFill>
                <a:latin typeface="Comic Sans MS" charset="0"/>
              </a:rPr>
              <a:t>source code structure?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B52F525-320B-DF46-8204-EAFC07CB6EDC}" type="slidenum">
              <a:rPr lang="en-US"/>
              <a:pPr/>
              <a:t>11</a:t>
            </a:fld>
            <a:endParaRPr lang="en-US"/>
          </a:p>
        </p:txBody>
      </p:sp>
      <p:sp>
        <p:nvSpPr>
          <p:cNvPr id="475138" name="Rectangle 2"/>
          <p:cNvSpPr>
            <a:spLocks noGrp="1" noChangeArrowheads="1"/>
          </p:cNvSpPr>
          <p:nvPr>
            <p:ph type="title"/>
          </p:nvPr>
        </p:nvSpPr>
        <p:spPr>
          <a:xfrm>
            <a:off x="1172936" y="116358"/>
            <a:ext cx="9711417" cy="1143000"/>
          </a:xfrm>
        </p:spPr>
        <p:txBody>
          <a:bodyPr/>
          <a:lstStyle/>
          <a:p>
            <a:r>
              <a:rPr lang="en-US" dirty="0"/>
              <a:t>Starting with understanding the structure of the system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D8EB68-F092-7E4E-AAC8-D4739FFCFA79}"/>
              </a:ext>
            </a:extLst>
          </p:cNvPr>
          <p:cNvSpPr txBox="1"/>
          <p:nvPr/>
        </p:nvSpPr>
        <p:spPr>
          <a:xfrm>
            <a:off x="1828801" y="1141076"/>
            <a:ext cx="2862450" cy="4256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Ref: Neil Ford &amp; Mark Richards</a:t>
            </a:r>
            <a:br>
              <a:rPr lang="en-US" sz="1200" dirty="0"/>
            </a:br>
            <a:r>
              <a:rPr lang="en-US" sz="1200" dirty="0"/>
              <a:t>Software Architecture Fundamentals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24E206A-97C5-DC4D-9583-345EC7DDBA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177"/>
          <a:stretch/>
        </p:blipFill>
        <p:spPr>
          <a:xfrm>
            <a:off x="2492084" y="2469266"/>
            <a:ext cx="5617249" cy="3855335"/>
          </a:xfrm>
          <a:prstGeom prst="rect">
            <a:avLst/>
          </a:prstGeom>
        </p:spPr>
      </p:pic>
      <p:sp>
        <p:nvSpPr>
          <p:cNvPr id="11" name="Text Box 21">
            <a:extLst>
              <a:ext uri="{FF2B5EF4-FFF2-40B4-BE49-F238E27FC236}">
                <a16:creationId xmlns:a16="http://schemas.microsoft.com/office/drawing/2014/main" id="{F651ABFD-EB06-AF4C-8CA5-C5E0E2F4C1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2601" y="1690735"/>
            <a:ext cx="7433841" cy="8679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rgbClr val="FF0000"/>
                </a:solidFill>
                <a:latin typeface="Comic Sans MS" charset="0"/>
              </a:rPr>
              <a:t>We can use architecture styles and patterns to structure the system</a:t>
            </a:r>
          </a:p>
        </p:txBody>
      </p:sp>
      <p:sp>
        <p:nvSpPr>
          <p:cNvPr id="8" name="Text Box 21">
            <a:extLst>
              <a:ext uri="{FF2B5EF4-FFF2-40B4-BE49-F238E27FC236}">
                <a16:creationId xmlns:a16="http://schemas.microsoft.com/office/drawing/2014/main" id="{6BDC340C-BD21-7348-9A3A-3379987800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14841" y="4396934"/>
            <a:ext cx="2743200" cy="10895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  <a:latin typeface="Comic Sans MS" charset="0"/>
              </a:rPr>
              <a:t>Needed quality attributes will also help dictate the system structure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2B209DD-42AA-164A-B502-75F1712E8B97}"/>
              </a:ext>
            </a:extLst>
          </p:cNvPr>
          <p:cNvCxnSpPr>
            <a:cxnSpLocks/>
          </p:cNvCxnSpPr>
          <p:nvPr/>
        </p:nvCxnSpPr>
        <p:spPr bwMode="auto">
          <a:xfrm flipH="1">
            <a:off x="7391401" y="5029200"/>
            <a:ext cx="717932" cy="0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7592720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0490FE5-4DDB-7D48-8A29-F95219359E5E}" type="slidenum">
              <a:rPr lang="en-US"/>
              <a:pPr/>
              <a:t>12</a:t>
            </a:fld>
            <a:endParaRPr lang="en-US"/>
          </a:p>
        </p:txBody>
      </p:sp>
      <p:sp>
        <p:nvSpPr>
          <p:cNvPr id="4956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to Architecture Basics</a:t>
            </a:r>
          </a:p>
        </p:txBody>
      </p:sp>
      <p:sp>
        <p:nvSpPr>
          <p:cNvPr id="495619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>
          <a:xfrm>
            <a:off x="609600" y="1371600"/>
            <a:ext cx="10229087" cy="41148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000" dirty="0"/>
              <a:t>When I introduced the vocabulary of architecture components</a:t>
            </a:r>
          </a:p>
          <a:p>
            <a:pPr lvl="1">
              <a:lnSpc>
                <a:spcPct val="90000"/>
              </a:lnSpc>
            </a:pPr>
            <a:r>
              <a:rPr lang="en-US" sz="1800" dirty="0"/>
              <a:t>Terms used: Components, Connectors, Structures, and so on.</a:t>
            </a:r>
          </a:p>
          <a:p>
            <a:pPr>
              <a:lnSpc>
                <a:spcPct val="90000"/>
              </a:lnSpc>
            </a:pPr>
            <a:r>
              <a:rPr lang="en-US" sz="2000" dirty="0"/>
              <a:t>I like to think about architecture in terms of laying out the foundation for design</a:t>
            </a:r>
          </a:p>
          <a:p>
            <a:pPr lvl="1">
              <a:lnSpc>
                <a:spcPct val="90000"/>
              </a:lnSpc>
            </a:pPr>
            <a:r>
              <a:rPr lang="en-US" sz="1800" dirty="0"/>
              <a:t>What </a:t>
            </a:r>
            <a:r>
              <a:rPr lang="en-US" sz="1800" b="1" dirty="0"/>
              <a:t>design decisions </a:t>
            </a:r>
            <a:r>
              <a:rPr lang="en-US" sz="1800" dirty="0"/>
              <a:t>do we need to make, and/or what </a:t>
            </a:r>
            <a:r>
              <a:rPr lang="en-US" sz="1800" b="1" dirty="0"/>
              <a:t>structures do we need to document </a:t>
            </a:r>
            <a:r>
              <a:rPr lang="en-US" sz="1800" dirty="0"/>
              <a:t>in order to realize all of the constraints imposed on the system</a:t>
            </a:r>
          </a:p>
          <a:p>
            <a:pPr lvl="1">
              <a:lnSpc>
                <a:spcPct val="90000"/>
              </a:lnSpc>
            </a:pPr>
            <a:r>
              <a:rPr lang="en-US" sz="1800" dirty="0"/>
              <a:t>Constraints typically come from the non-functional requirements – time to market, budget, technology standards, skillsets, </a:t>
            </a:r>
            <a:r>
              <a:rPr lang="en-US" sz="1800" dirty="0" err="1"/>
              <a:t>etc</a:t>
            </a:r>
            <a:endParaRPr lang="en-US" sz="1800" dirty="0"/>
          </a:p>
          <a:p>
            <a:pPr>
              <a:lnSpc>
                <a:spcPct val="90000"/>
              </a:lnSpc>
            </a:pPr>
            <a:r>
              <a:rPr lang="en-US" sz="2000" dirty="0"/>
              <a:t>Good architecture makes important decisions early and defers less-important decisions to later</a:t>
            </a:r>
          </a:p>
          <a:p>
            <a:pPr lvl="1">
              <a:lnSpc>
                <a:spcPct val="90000"/>
              </a:lnSpc>
            </a:pPr>
            <a:r>
              <a:rPr lang="en-US" sz="1800" dirty="0"/>
              <a:t>Do we really need to pick the database technology up front?</a:t>
            </a:r>
          </a:p>
          <a:p>
            <a:pPr lvl="1">
              <a:lnSpc>
                <a:spcPct val="90000"/>
              </a:lnSpc>
            </a:pPr>
            <a:r>
              <a:rPr lang="en-US" sz="1800" dirty="0"/>
              <a:t>How much should the fact that the system is web-based influence the overall design, can we abstract this for now and specify it later?</a:t>
            </a:r>
          </a:p>
        </p:txBody>
      </p:sp>
    </p:spTree>
    <p:extLst>
      <p:ext uri="{BB962C8B-B14F-4D97-AF65-F5344CB8AC3E}">
        <p14:creationId xmlns:p14="http://schemas.microsoft.com/office/powerpoint/2010/main" val="2456732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2DFB09-CE92-A90F-69B5-7773710501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DRAFT – Types of Architects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708144-43F2-48B0-B8E0-0073E9750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DE2D32-EBB3-479D-A20A-D25324940D10}" type="slidenum">
              <a:rPr lang="en-US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13</a:t>
            </a:fld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76B93F-E7AB-9182-10F8-4BA3E7847BDC}"/>
              </a:ext>
            </a:extLst>
          </p:cNvPr>
          <p:cNvSpPr txBox="1"/>
          <p:nvPr/>
        </p:nvSpPr>
        <p:spPr>
          <a:xfrm>
            <a:off x="1001027" y="1327639"/>
            <a:ext cx="2351926" cy="8416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SOFTWARE</a:t>
            </a:r>
            <a:br>
              <a:rPr lang="en-US" dirty="0"/>
            </a:br>
            <a:r>
              <a:rPr lang="en-US" dirty="0"/>
              <a:t>ENGINEER</a:t>
            </a:r>
          </a:p>
          <a:p>
            <a:r>
              <a:rPr lang="en-US" dirty="0"/>
              <a:t>(EXPERT BUILDER)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6DE65A-8B0D-E091-E2CF-13004586D95E}"/>
              </a:ext>
            </a:extLst>
          </p:cNvPr>
          <p:cNvSpPr txBox="1"/>
          <p:nvPr/>
        </p:nvSpPr>
        <p:spPr>
          <a:xfrm>
            <a:off x="7939237" y="1355956"/>
            <a:ext cx="3065968" cy="8416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PRODUCT</a:t>
            </a:r>
            <a:br>
              <a:rPr lang="en-US" dirty="0"/>
            </a:br>
            <a:r>
              <a:rPr lang="en-US" dirty="0"/>
              <a:t>SPONSOR</a:t>
            </a:r>
          </a:p>
          <a:p>
            <a:r>
              <a:rPr lang="en-US" dirty="0"/>
              <a:t>(DEFINE THE WHAT, $$$$)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5ED522-AA70-1F9A-50A6-9CAC5E3EEB0A}"/>
              </a:ext>
            </a:extLst>
          </p:cNvPr>
          <p:cNvSpPr txBox="1"/>
          <p:nvPr/>
        </p:nvSpPr>
        <p:spPr>
          <a:xfrm>
            <a:off x="4599271" y="1576939"/>
            <a:ext cx="2501710" cy="3430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GOOD ARCHITECT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1FD8B2E-773A-366D-8A85-F9BB4E5ADCEA}"/>
              </a:ext>
            </a:extLst>
          </p:cNvPr>
          <p:cNvCxnSpPr>
            <a:stCxn id="7" idx="1"/>
            <a:endCxn id="5" idx="3"/>
          </p:cNvCxnSpPr>
          <p:nvPr/>
        </p:nvCxnSpPr>
        <p:spPr>
          <a:xfrm flipH="1" flipV="1">
            <a:off x="3352953" y="1748460"/>
            <a:ext cx="124631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D610362-3B2C-C8C3-943B-2A43ECD87ACA}"/>
              </a:ext>
            </a:extLst>
          </p:cNvPr>
          <p:cNvCxnSpPr>
            <a:cxnSpLocks/>
            <a:stCxn id="7" idx="3"/>
            <a:endCxn id="6" idx="1"/>
          </p:cNvCxnSpPr>
          <p:nvPr/>
        </p:nvCxnSpPr>
        <p:spPr>
          <a:xfrm>
            <a:off x="7100981" y="1748461"/>
            <a:ext cx="838256" cy="283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527CDCA-F9EC-AE69-94B2-5DEBE98298F1}"/>
              </a:ext>
            </a:extLst>
          </p:cNvPr>
          <p:cNvSpPr txBox="1"/>
          <p:nvPr/>
        </p:nvSpPr>
        <p:spPr>
          <a:xfrm>
            <a:off x="855044" y="4031357"/>
            <a:ext cx="2351926" cy="8416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SOFTWARE</a:t>
            </a:r>
            <a:br>
              <a:rPr lang="en-US" dirty="0"/>
            </a:br>
            <a:r>
              <a:rPr lang="en-US" dirty="0"/>
              <a:t>ENGINEER</a:t>
            </a:r>
          </a:p>
          <a:p>
            <a:r>
              <a:rPr lang="en-US" dirty="0"/>
              <a:t>(EXPERT BUILDER)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D3FE675-C181-327F-3674-E597AA241CB4}"/>
              </a:ext>
            </a:extLst>
          </p:cNvPr>
          <p:cNvSpPr txBox="1"/>
          <p:nvPr/>
        </p:nvSpPr>
        <p:spPr>
          <a:xfrm>
            <a:off x="7793254" y="4059674"/>
            <a:ext cx="3065968" cy="8416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PRODUCT</a:t>
            </a:r>
            <a:br>
              <a:rPr lang="en-US" dirty="0"/>
            </a:br>
            <a:r>
              <a:rPr lang="en-US" dirty="0"/>
              <a:t>SPONSOR</a:t>
            </a:r>
          </a:p>
          <a:p>
            <a:r>
              <a:rPr lang="en-US" dirty="0"/>
              <a:t>(DEFINE THE WHAT, $$$$)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F32711B-7771-355A-CDBF-4350ECAF3039}"/>
              </a:ext>
            </a:extLst>
          </p:cNvPr>
          <p:cNvSpPr txBox="1"/>
          <p:nvPr/>
        </p:nvSpPr>
        <p:spPr>
          <a:xfrm>
            <a:off x="4453288" y="4280657"/>
            <a:ext cx="2871555" cy="3430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Wikipedia ARCHITECT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A46241C-D94A-A2BC-99D7-F74A18D8978F}"/>
              </a:ext>
            </a:extLst>
          </p:cNvPr>
          <p:cNvCxnSpPr>
            <a:stCxn id="15" idx="1"/>
            <a:endCxn id="13" idx="3"/>
          </p:cNvCxnSpPr>
          <p:nvPr/>
        </p:nvCxnSpPr>
        <p:spPr>
          <a:xfrm flipH="1" flipV="1">
            <a:off x="3206970" y="4452178"/>
            <a:ext cx="124631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856B52B-94CB-AC77-0A05-56FBA7D88805}"/>
              </a:ext>
            </a:extLst>
          </p:cNvPr>
          <p:cNvCxnSpPr>
            <a:cxnSpLocks/>
            <a:stCxn id="15" idx="3"/>
            <a:endCxn id="14" idx="1"/>
          </p:cNvCxnSpPr>
          <p:nvPr/>
        </p:nvCxnSpPr>
        <p:spPr>
          <a:xfrm>
            <a:off x="7324843" y="4452179"/>
            <a:ext cx="468411" cy="283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388F7DC9-03A4-DE07-6815-AA4870259D38}"/>
              </a:ext>
            </a:extLst>
          </p:cNvPr>
          <p:cNvSpPr txBox="1"/>
          <p:nvPr/>
        </p:nvSpPr>
        <p:spPr>
          <a:xfrm>
            <a:off x="3726624" y="4308972"/>
            <a:ext cx="338554" cy="3430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8CAABCC-A0EB-1480-A860-077650C196C3}"/>
              </a:ext>
            </a:extLst>
          </p:cNvPr>
          <p:cNvSpPr txBox="1"/>
          <p:nvPr/>
        </p:nvSpPr>
        <p:spPr>
          <a:xfrm>
            <a:off x="4749055" y="4778816"/>
            <a:ext cx="1877437" cy="3430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PROJECT MGR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98FD338-A559-BE78-14E6-75DEE4762673}"/>
              </a:ext>
            </a:extLst>
          </p:cNvPr>
          <p:cNvSpPr txBox="1"/>
          <p:nvPr/>
        </p:nvSpPr>
        <p:spPr>
          <a:xfrm>
            <a:off x="855044" y="5496265"/>
            <a:ext cx="2351926" cy="8416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SOFTWARE</a:t>
            </a:r>
            <a:br>
              <a:rPr lang="en-US" dirty="0"/>
            </a:br>
            <a:r>
              <a:rPr lang="en-US" dirty="0"/>
              <a:t>ENGINEER</a:t>
            </a:r>
          </a:p>
          <a:p>
            <a:r>
              <a:rPr lang="en-US" dirty="0"/>
              <a:t>(EXPERT BUILDER)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56C4151-23A4-469F-FE00-A1FFE81F5AAE}"/>
              </a:ext>
            </a:extLst>
          </p:cNvPr>
          <p:cNvSpPr txBox="1"/>
          <p:nvPr/>
        </p:nvSpPr>
        <p:spPr>
          <a:xfrm>
            <a:off x="7793254" y="5524582"/>
            <a:ext cx="3065968" cy="8416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PRODUCT</a:t>
            </a:r>
            <a:br>
              <a:rPr lang="en-US" dirty="0"/>
            </a:br>
            <a:r>
              <a:rPr lang="en-US" dirty="0"/>
              <a:t>SPONSOR</a:t>
            </a:r>
          </a:p>
          <a:p>
            <a:r>
              <a:rPr lang="en-US" dirty="0"/>
              <a:t>(DEFINE THE WHAT, $$$$)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099F4B2-2105-6950-248A-E69DEDA9CBD9}"/>
              </a:ext>
            </a:extLst>
          </p:cNvPr>
          <p:cNvSpPr txBox="1"/>
          <p:nvPr/>
        </p:nvSpPr>
        <p:spPr>
          <a:xfrm>
            <a:off x="4453288" y="5745565"/>
            <a:ext cx="2232406" cy="3430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ARCHITECT Actor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5BB7A59-E9B5-02E4-7174-4232C2FF4F07}"/>
              </a:ext>
            </a:extLst>
          </p:cNvPr>
          <p:cNvCxnSpPr>
            <a:stCxn id="22" idx="1"/>
            <a:endCxn id="20" idx="3"/>
          </p:cNvCxnSpPr>
          <p:nvPr/>
        </p:nvCxnSpPr>
        <p:spPr>
          <a:xfrm flipH="1" flipV="1">
            <a:off x="3206970" y="5917086"/>
            <a:ext cx="124631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CDD2298-64BF-85B8-9AB6-44B8B829F63B}"/>
              </a:ext>
            </a:extLst>
          </p:cNvPr>
          <p:cNvCxnSpPr>
            <a:cxnSpLocks/>
            <a:stCxn id="22" idx="3"/>
            <a:endCxn id="21" idx="1"/>
          </p:cNvCxnSpPr>
          <p:nvPr/>
        </p:nvCxnSpPr>
        <p:spPr>
          <a:xfrm>
            <a:off x="6685694" y="5917087"/>
            <a:ext cx="1107560" cy="283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BCF75D44-43AD-FE83-9843-E5D180C4236C}"/>
              </a:ext>
            </a:extLst>
          </p:cNvPr>
          <p:cNvSpPr txBox="1"/>
          <p:nvPr/>
        </p:nvSpPr>
        <p:spPr>
          <a:xfrm>
            <a:off x="3726624" y="5773880"/>
            <a:ext cx="338554" cy="3430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7DC2936-1155-E210-E267-EA4FCB4F7ABE}"/>
              </a:ext>
            </a:extLst>
          </p:cNvPr>
          <p:cNvSpPr txBox="1"/>
          <p:nvPr/>
        </p:nvSpPr>
        <p:spPr>
          <a:xfrm>
            <a:off x="4599271" y="6243724"/>
            <a:ext cx="1877437" cy="3430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PROJECT MGR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DDF3CFB-8026-4EC4-936C-C0A5D3FC20C3}"/>
              </a:ext>
            </a:extLst>
          </p:cNvPr>
          <p:cNvSpPr txBox="1"/>
          <p:nvPr/>
        </p:nvSpPr>
        <p:spPr>
          <a:xfrm>
            <a:off x="7100981" y="5772319"/>
            <a:ext cx="338554" cy="3430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33713D9-B93F-EE21-CB11-A43ABB08B4A4}"/>
              </a:ext>
            </a:extLst>
          </p:cNvPr>
          <p:cNvSpPr txBox="1"/>
          <p:nvPr/>
        </p:nvSpPr>
        <p:spPr>
          <a:xfrm>
            <a:off x="1001027" y="2203253"/>
            <a:ext cx="2351926" cy="8416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SOFTWARE</a:t>
            </a:r>
            <a:br>
              <a:rPr lang="en-US" dirty="0"/>
            </a:br>
            <a:r>
              <a:rPr lang="en-US" dirty="0"/>
              <a:t>ENGINEER</a:t>
            </a:r>
          </a:p>
          <a:p>
            <a:r>
              <a:rPr lang="en-US" dirty="0"/>
              <a:t>(EXPERT BUILDER)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C115E42-A639-F1B4-17C5-7AC3B123F328}"/>
              </a:ext>
            </a:extLst>
          </p:cNvPr>
          <p:cNvSpPr txBox="1"/>
          <p:nvPr/>
        </p:nvSpPr>
        <p:spPr>
          <a:xfrm>
            <a:off x="7939237" y="2231570"/>
            <a:ext cx="3065968" cy="8416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PRODUCT</a:t>
            </a:r>
            <a:br>
              <a:rPr lang="en-US" dirty="0"/>
            </a:br>
            <a:r>
              <a:rPr lang="en-US" dirty="0"/>
              <a:t>SPONSOR</a:t>
            </a:r>
          </a:p>
          <a:p>
            <a:r>
              <a:rPr lang="en-US" dirty="0"/>
              <a:t>(DEFINE THE WHAT, $$$$)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4B0513A-FC22-B39B-186D-0BC35403AFEB}"/>
              </a:ext>
            </a:extLst>
          </p:cNvPr>
          <p:cNvSpPr txBox="1"/>
          <p:nvPr/>
        </p:nvSpPr>
        <p:spPr>
          <a:xfrm>
            <a:off x="4218609" y="2452552"/>
            <a:ext cx="2805320" cy="3430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ARCHITECT in Training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456AB88-E7C8-2009-8EC7-C6CC4B328309}"/>
              </a:ext>
            </a:extLst>
          </p:cNvPr>
          <p:cNvCxnSpPr>
            <a:stCxn id="31" idx="1"/>
            <a:endCxn id="29" idx="3"/>
          </p:cNvCxnSpPr>
          <p:nvPr/>
        </p:nvCxnSpPr>
        <p:spPr>
          <a:xfrm flipH="1">
            <a:off x="3352953" y="2624074"/>
            <a:ext cx="8656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1D2AAFF-2B67-86DD-CC97-646225E71874}"/>
              </a:ext>
            </a:extLst>
          </p:cNvPr>
          <p:cNvCxnSpPr>
            <a:cxnSpLocks/>
            <a:stCxn id="31" idx="3"/>
            <a:endCxn id="30" idx="1"/>
          </p:cNvCxnSpPr>
          <p:nvPr/>
        </p:nvCxnSpPr>
        <p:spPr>
          <a:xfrm>
            <a:off x="7023929" y="2624074"/>
            <a:ext cx="915308" cy="283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E2243D3E-5CFF-8D1D-6E10-95E9B6D5D268}"/>
              </a:ext>
            </a:extLst>
          </p:cNvPr>
          <p:cNvSpPr txBox="1"/>
          <p:nvPr/>
        </p:nvSpPr>
        <p:spPr>
          <a:xfrm>
            <a:off x="7216180" y="2501022"/>
            <a:ext cx="248786" cy="3430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|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2503C35-6560-6918-8298-5D64160A26EE}"/>
              </a:ext>
            </a:extLst>
          </p:cNvPr>
          <p:cNvSpPr txBox="1"/>
          <p:nvPr/>
        </p:nvSpPr>
        <p:spPr>
          <a:xfrm>
            <a:off x="6644648" y="2892242"/>
            <a:ext cx="1633781" cy="8416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Soft Skills</a:t>
            </a:r>
            <a:br>
              <a:rPr lang="en-US" dirty="0"/>
            </a:br>
            <a:r>
              <a:rPr lang="en-US" dirty="0"/>
              <a:t>Development</a:t>
            </a:r>
            <a:br>
              <a:rPr lang="en-US" dirty="0"/>
            </a:br>
            <a:r>
              <a:rPr lang="en-US" dirty="0"/>
              <a:t>Mentoring</a:t>
            </a:r>
          </a:p>
        </p:txBody>
      </p:sp>
    </p:spTree>
    <p:extLst>
      <p:ext uri="{BB962C8B-B14F-4D97-AF65-F5344CB8AC3E}">
        <p14:creationId xmlns:p14="http://schemas.microsoft.com/office/powerpoint/2010/main" val="23553812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0490FE5-4DDB-7D48-8A29-F95219359E5E}" type="slidenum">
              <a:rPr lang="en-US"/>
              <a:pPr/>
              <a:t>14</a:t>
            </a:fld>
            <a:endParaRPr lang="en-US"/>
          </a:p>
        </p:txBody>
      </p:sp>
      <p:sp>
        <p:nvSpPr>
          <p:cNvPr id="4956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 and Design Patterns</a:t>
            </a:r>
          </a:p>
        </p:txBody>
      </p:sp>
      <p:sp>
        <p:nvSpPr>
          <p:cNvPr id="495619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>
          <a:xfrm>
            <a:off x="1430992" y="1236009"/>
            <a:ext cx="8582025" cy="41148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800" dirty="0"/>
              <a:t>Architecture Style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Defines the </a:t>
            </a:r>
            <a:r>
              <a:rPr lang="en-US" sz="2400" b="1" dirty="0"/>
              <a:t>vocabulary</a:t>
            </a:r>
            <a:r>
              <a:rPr lang="en-US" sz="2400" dirty="0"/>
              <a:t> of the components and connectors in a software architecture and the </a:t>
            </a:r>
            <a:r>
              <a:rPr lang="en-US" sz="2400" b="1" dirty="0"/>
              <a:t>constraints</a:t>
            </a:r>
            <a:r>
              <a:rPr lang="en-US" sz="2400" dirty="0"/>
              <a:t> on how they can be combined.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Example: Pipe and Filter</a:t>
            </a:r>
          </a:p>
          <a:p>
            <a:pPr>
              <a:lnSpc>
                <a:spcPct val="90000"/>
              </a:lnSpc>
            </a:pPr>
            <a:r>
              <a:rPr lang="en-US" sz="2800" dirty="0"/>
              <a:t>Architecture Patterns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Focus is on the organization of the overall system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An instance of an architecture style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Example:  Model-View-Controller (MVC)</a:t>
            </a:r>
          </a:p>
          <a:p>
            <a:pPr>
              <a:lnSpc>
                <a:spcPct val="90000"/>
              </a:lnSpc>
            </a:pPr>
            <a:r>
              <a:rPr lang="en-US" sz="2800" dirty="0"/>
              <a:t>Design Patterns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Focus is on the organization of a block of code</a:t>
            </a:r>
          </a:p>
        </p:txBody>
      </p:sp>
    </p:spTree>
    <p:extLst>
      <p:ext uri="{BB962C8B-B14F-4D97-AF65-F5344CB8AC3E}">
        <p14:creationId xmlns:p14="http://schemas.microsoft.com/office/powerpoint/2010/main" val="35626612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88CF279-776B-2942-B25A-D384D52A01EB}" type="slidenum">
              <a:rPr lang="en-US"/>
              <a:pPr/>
              <a:t>15</a:t>
            </a:fld>
            <a:endParaRPr lang="en-US"/>
          </a:p>
        </p:txBody>
      </p:sp>
      <p:sp>
        <p:nvSpPr>
          <p:cNvPr id="472066" name="Rectangle 2"/>
          <p:cNvSpPr>
            <a:spLocks noGrp="1" noChangeArrowheads="1"/>
          </p:cNvSpPr>
          <p:nvPr>
            <p:ph type="title"/>
          </p:nvPr>
        </p:nvSpPr>
        <p:spPr>
          <a:xfrm>
            <a:off x="1381125" y="201219"/>
            <a:ext cx="9258300" cy="698948"/>
          </a:xfrm>
        </p:spPr>
        <p:txBody>
          <a:bodyPr/>
          <a:lstStyle/>
          <a:p>
            <a:r>
              <a:rPr lang="en-US" dirty="0"/>
              <a:t>Software Architecture Landscape</a:t>
            </a:r>
          </a:p>
        </p:txBody>
      </p:sp>
      <p:pic>
        <p:nvPicPr>
          <p:cNvPr id="1026" name="Picture 2" descr="Domain knowledge versus scope in showing the relationship between styles and patterns. Beware! The boundaries between the concepts are not precise.">
            <a:extLst>
              <a:ext uri="{FF2B5EF4-FFF2-40B4-BE49-F238E27FC236}">
                <a16:creationId xmlns:a16="http://schemas.microsoft.com/office/drawing/2014/main" id="{47D08B9F-CCA9-AE49-A677-D9E266D157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794" y="973983"/>
            <a:ext cx="5701377" cy="5670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81E1615-B6BF-F0B6-C582-A459FF04631F}"/>
              </a:ext>
            </a:extLst>
          </p:cNvPr>
          <p:cNvCxnSpPr>
            <a:cxnSpLocks/>
            <a:stCxn id="24" idx="1"/>
          </p:cNvCxnSpPr>
          <p:nvPr/>
        </p:nvCxnSpPr>
        <p:spPr>
          <a:xfrm flipH="1" flipV="1">
            <a:off x="6524625" y="1496602"/>
            <a:ext cx="465363" cy="1593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FA64A7A0-81C8-C7D8-D2C5-1F68BE558EAF}"/>
              </a:ext>
            </a:extLst>
          </p:cNvPr>
          <p:cNvSpPr/>
          <p:nvPr/>
        </p:nvSpPr>
        <p:spPr>
          <a:xfrm>
            <a:off x="6377667" y="4061725"/>
            <a:ext cx="4898572" cy="16196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75" b="0" i="1" dirty="0">
                <a:solidFill>
                  <a:srgbClr val="3D3B49"/>
                </a:solidFill>
                <a:latin typeface="Noto serif" panose="020F0502020204030204" pitchFamily="34" charset="0"/>
              </a:rPr>
              <a:t>An architectural style is a named collection of architectural design decisions that (1) are applicable in a given development context, (2) constrain architectural design decisions that are specific to a particular system within that context, and (3) elicit beneficial qualities in each resulting system.</a:t>
            </a:r>
            <a:endParaRPr lang="en-US" sz="1575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5351F5D-1F01-079B-902D-1EA120B1F6FE}"/>
              </a:ext>
            </a:extLst>
          </p:cNvPr>
          <p:cNvSpPr/>
          <p:nvPr/>
        </p:nvSpPr>
        <p:spPr>
          <a:xfrm>
            <a:off x="6320531" y="2527557"/>
            <a:ext cx="4694439" cy="14015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75" b="0" i="1" dirty="0">
                <a:solidFill>
                  <a:srgbClr val="3D3B49"/>
                </a:solidFill>
                <a:latin typeface="Noto serif" panose="02020600060500020200" pitchFamily="18" charset="0"/>
              </a:rPr>
              <a:t>An architectural pattern is a named collection of architectural design decisions that are applicable to a recurring design problem, parameterized to account for different software development contexts in which that problem appears.</a:t>
            </a:r>
            <a:endParaRPr lang="en-US" sz="1575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572D9EC-8D42-F21C-1D01-DB7CCFB67D12}"/>
              </a:ext>
            </a:extLst>
          </p:cNvPr>
          <p:cNvCxnSpPr>
            <a:cxnSpLocks/>
          </p:cNvCxnSpPr>
          <p:nvPr/>
        </p:nvCxnSpPr>
        <p:spPr>
          <a:xfrm flipH="1" flipV="1">
            <a:off x="4859111" y="2483402"/>
            <a:ext cx="1461419" cy="8630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1AB5C3E-F7D4-7CB5-FF6A-CF7E29F85112}"/>
              </a:ext>
            </a:extLst>
          </p:cNvPr>
          <p:cNvCxnSpPr>
            <a:cxnSpLocks/>
          </p:cNvCxnSpPr>
          <p:nvPr/>
        </p:nvCxnSpPr>
        <p:spPr>
          <a:xfrm flipH="1" flipV="1">
            <a:off x="4859111" y="3912322"/>
            <a:ext cx="1518557" cy="6923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F2A8846A-E6AC-71C2-0842-7D165A2BE044}"/>
              </a:ext>
            </a:extLst>
          </p:cNvPr>
          <p:cNvSpPr/>
          <p:nvPr/>
        </p:nvSpPr>
        <p:spPr>
          <a:xfrm>
            <a:off x="6989988" y="955134"/>
            <a:ext cx="4103219" cy="14015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75" b="0" i="1" dirty="0">
                <a:solidFill>
                  <a:srgbClr val="3D3B49"/>
                </a:solidFill>
                <a:latin typeface="Noto serif" panose="02020600060500020200" pitchFamily="18" charset="0"/>
              </a:rPr>
              <a:t>Also known as a reference architecture, is the set of principal design decisions that are simultaneously applicable to multiple related systems, typically within an application domain, with explicitly defined points of variation </a:t>
            </a:r>
            <a:endParaRPr lang="en-US" sz="1575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5348B70-1EAC-7083-EE93-07CB7D700DBD}"/>
              </a:ext>
            </a:extLst>
          </p:cNvPr>
          <p:cNvSpPr/>
          <p:nvPr/>
        </p:nvSpPr>
        <p:spPr>
          <a:xfrm>
            <a:off x="6466455" y="5862541"/>
            <a:ext cx="5143500" cy="404791"/>
          </a:xfrm>
          <a:prstGeom prst="rect">
            <a:avLst/>
          </a:prstGeom>
        </p:spPr>
        <p:txBody>
          <a:bodyPr>
            <a:spAutoFit/>
          </a:bodyPr>
          <a:lstStyle/>
          <a:p>
            <a:pPr lvl="1"/>
            <a:r>
              <a:rPr lang="en-US" sz="1125" dirty="0"/>
              <a:t>R.N. Taylor, N. </a:t>
            </a:r>
            <a:r>
              <a:rPr lang="en-US" sz="1125" dirty="0" err="1"/>
              <a:t>Medvidovic</a:t>
            </a:r>
            <a:r>
              <a:rPr lang="en-US" sz="1125" dirty="0"/>
              <a:t>, and E.M. </a:t>
            </a:r>
            <a:r>
              <a:rPr lang="en-US" sz="1125" dirty="0" err="1"/>
              <a:t>Dashofy</a:t>
            </a:r>
            <a:r>
              <a:rPr lang="en-US" sz="1125" dirty="0"/>
              <a:t>. </a:t>
            </a:r>
            <a:r>
              <a:rPr lang="en-US" sz="1125" i="1" dirty="0"/>
              <a:t>Software Architecture: Foundations, Theory and Practice</a:t>
            </a:r>
            <a:r>
              <a:rPr lang="en-US" sz="1125" dirty="0"/>
              <a:t>, Wiley. 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1DD70A9-0628-9F50-B413-F1338110ACB7}"/>
              </a:ext>
            </a:extLst>
          </p:cNvPr>
          <p:cNvSpPr/>
          <p:nvPr/>
        </p:nvSpPr>
        <p:spPr>
          <a:xfrm>
            <a:off x="3524250" y="2675117"/>
            <a:ext cx="5143500" cy="34304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026903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0490FE5-4DDB-7D48-8A29-F95219359E5E}" type="slidenum">
              <a:rPr lang="en-US"/>
              <a:pPr/>
              <a:t>16</a:t>
            </a:fld>
            <a:endParaRPr lang="en-US"/>
          </a:p>
        </p:txBody>
      </p:sp>
      <p:sp>
        <p:nvSpPr>
          <p:cNvPr id="495618" name="Rectangle 2"/>
          <p:cNvSpPr>
            <a:spLocks noGrp="1" noChangeArrowheads="1"/>
          </p:cNvSpPr>
          <p:nvPr>
            <p:ph type="title"/>
          </p:nvPr>
        </p:nvSpPr>
        <p:spPr>
          <a:xfrm>
            <a:off x="1062718" y="201554"/>
            <a:ext cx="10054317" cy="698948"/>
          </a:xfrm>
        </p:spPr>
        <p:txBody>
          <a:bodyPr/>
          <a:lstStyle/>
          <a:p>
            <a:r>
              <a:rPr lang="en-US" sz="3150" dirty="0"/>
              <a:t>Remember every system has an architecture – Our first architecture pattern</a:t>
            </a:r>
          </a:p>
        </p:txBody>
      </p:sp>
      <p:pic>
        <p:nvPicPr>
          <p:cNvPr id="2050" name="Picture 2" descr="Complete graph - Wikipedia">
            <a:extLst>
              <a:ext uri="{FF2B5EF4-FFF2-40B4-BE49-F238E27FC236}">
                <a16:creationId xmlns:a16="http://schemas.microsoft.com/office/drawing/2014/main" id="{20E95D6C-EAEA-48B4-D926-C7B464E9F2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662" y="1224762"/>
            <a:ext cx="4980214" cy="4880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0B86E1F-7003-61E2-9352-51C0E416058F}"/>
              </a:ext>
            </a:extLst>
          </p:cNvPr>
          <p:cNvSpPr/>
          <p:nvPr/>
        </p:nvSpPr>
        <p:spPr>
          <a:xfrm>
            <a:off x="6530082" y="1612908"/>
            <a:ext cx="4403257" cy="33336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i="1" dirty="0">
                <a:solidFill>
                  <a:srgbClr val="3D3B49"/>
                </a:solidFill>
                <a:latin typeface="Noto serif" panose="02020600060500020200" pitchFamily="18" charset="0"/>
              </a:rPr>
              <a:t>Lets call this the “ball of mud” architecture pattern – it meets the definition</a:t>
            </a:r>
            <a:br>
              <a:rPr lang="en-US" b="0" i="1" dirty="0">
                <a:solidFill>
                  <a:srgbClr val="3D3B49"/>
                </a:solidFill>
                <a:latin typeface="Noto serif" panose="02020600060500020200" pitchFamily="18" charset="0"/>
              </a:rPr>
            </a:br>
            <a:br>
              <a:rPr lang="en-US" b="0" i="1" dirty="0">
                <a:solidFill>
                  <a:srgbClr val="3D3B49"/>
                </a:solidFill>
                <a:latin typeface="Noto serif" panose="02020600060500020200" pitchFamily="18" charset="0"/>
              </a:rPr>
            </a:br>
            <a:r>
              <a:rPr lang="en-US" b="0" i="1" dirty="0">
                <a:solidFill>
                  <a:srgbClr val="3D3B49"/>
                </a:solidFill>
                <a:latin typeface="Noto serif" panose="02020600060500020200" pitchFamily="18" charset="0"/>
              </a:rPr>
              <a:t>Constraints of this pattern – every component is allowed to directly talk to every other component – in other words – there are no constraints</a:t>
            </a:r>
            <a:br>
              <a:rPr lang="en-US" b="0" i="1" dirty="0">
                <a:solidFill>
                  <a:srgbClr val="3D3B49"/>
                </a:solidFill>
                <a:latin typeface="Noto serif" panose="02020600060500020200" pitchFamily="18" charset="0"/>
              </a:rPr>
            </a:br>
            <a:br>
              <a:rPr lang="en-US" b="0" i="1" dirty="0">
                <a:solidFill>
                  <a:srgbClr val="3D3B49"/>
                </a:solidFill>
                <a:latin typeface="Noto serif" panose="02020600060500020200" pitchFamily="18" charset="0"/>
              </a:rPr>
            </a:br>
            <a:r>
              <a:rPr lang="en-US" b="0" i="1" dirty="0">
                <a:solidFill>
                  <a:srgbClr val="3D3B49"/>
                </a:solidFill>
                <a:latin typeface="Noto serif" panose="02020600060500020200" pitchFamily="18" charset="0"/>
              </a:rPr>
              <a:t>Thus, introducing a new component, allows for an additional n-1 connections where n is the total number of components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62153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0490FE5-4DDB-7D48-8A29-F95219359E5E}" type="slidenum">
              <a:rPr lang="en-US"/>
              <a:pPr/>
              <a:t>17</a:t>
            </a:fld>
            <a:endParaRPr lang="en-US"/>
          </a:p>
        </p:txBody>
      </p:sp>
      <p:sp>
        <p:nvSpPr>
          <p:cNvPr id="495618" name="Rectangle 2"/>
          <p:cNvSpPr>
            <a:spLocks noGrp="1" noChangeArrowheads="1"/>
          </p:cNvSpPr>
          <p:nvPr>
            <p:ph type="title"/>
          </p:nvPr>
        </p:nvSpPr>
        <p:spPr>
          <a:xfrm>
            <a:off x="1062718" y="201554"/>
            <a:ext cx="10054317" cy="698948"/>
          </a:xfrm>
        </p:spPr>
        <p:txBody>
          <a:bodyPr/>
          <a:lstStyle/>
          <a:p>
            <a:r>
              <a:rPr lang="en-US" sz="3150" dirty="0"/>
              <a:t>Another Architecture Pattern – this one a little more realistic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0B86E1F-7003-61E2-9352-51C0E416058F}"/>
              </a:ext>
            </a:extLst>
          </p:cNvPr>
          <p:cNvSpPr/>
          <p:nvPr/>
        </p:nvSpPr>
        <p:spPr>
          <a:xfrm>
            <a:off x="1466849" y="3429000"/>
            <a:ext cx="9246053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dirty="0">
                <a:latin typeface="+mn-lt"/>
              </a:rPr>
              <a:t>The Pipe-and-Filter is a classic architecture pattern – its actually the basis for some of the goodness in functional programming and other design patterns such as the builder pattern</a:t>
            </a:r>
          </a:p>
          <a:p>
            <a:endParaRPr lang="en-US" b="0" dirty="0">
              <a:latin typeface="+mn-lt"/>
            </a:endParaRPr>
          </a:p>
          <a:p>
            <a:r>
              <a:rPr lang="en-US" b="0" dirty="0">
                <a:latin typeface="+mn-lt"/>
              </a:rPr>
              <a:t>Components are the filters – all inputs are provided by pipes, all transformations are done by filters.</a:t>
            </a:r>
            <a:br>
              <a:rPr lang="en-US" b="0" dirty="0">
                <a:latin typeface="+mn-lt"/>
              </a:rPr>
            </a:br>
            <a:br>
              <a:rPr lang="en-US" b="0" dirty="0">
                <a:latin typeface="+mn-lt"/>
              </a:rPr>
            </a:br>
            <a:r>
              <a:rPr lang="en-US" b="0" dirty="0">
                <a:latin typeface="+mn-lt"/>
              </a:rPr>
              <a:t>Filters are stateless, all transformations are based on pipe inputs</a:t>
            </a:r>
          </a:p>
          <a:p>
            <a:endParaRPr lang="en-US" b="0" dirty="0">
              <a:latin typeface="+mn-lt"/>
            </a:endParaRPr>
          </a:p>
          <a:p>
            <a:r>
              <a:rPr lang="en-US" b="0" dirty="0">
                <a:latin typeface="+mn-lt"/>
              </a:rPr>
              <a:t>The filters can ingest inputs and produce outputs atomically or via streaming </a:t>
            </a:r>
          </a:p>
        </p:txBody>
      </p:sp>
      <p:pic>
        <p:nvPicPr>
          <p:cNvPr id="6146" name="Picture 2" descr="Pipe-And-Filter">
            <a:extLst>
              <a:ext uri="{FF2B5EF4-FFF2-40B4-BE49-F238E27FC236}">
                <a16:creationId xmlns:a16="http://schemas.microsoft.com/office/drawing/2014/main" id="{9D5211F8-8287-327E-8F44-2FAD954036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6686" y="1214253"/>
            <a:ext cx="5915025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20366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0490FE5-4DDB-7D48-8A29-F95219359E5E}" type="slidenum">
              <a:rPr lang="en-US"/>
              <a:pPr/>
              <a:t>18</a:t>
            </a:fld>
            <a:endParaRPr lang="en-US"/>
          </a:p>
        </p:txBody>
      </p:sp>
      <p:sp>
        <p:nvSpPr>
          <p:cNvPr id="495618" name="Rectangle 2"/>
          <p:cNvSpPr>
            <a:spLocks noGrp="1" noChangeArrowheads="1"/>
          </p:cNvSpPr>
          <p:nvPr>
            <p:ph type="title"/>
          </p:nvPr>
        </p:nvSpPr>
        <p:spPr>
          <a:xfrm>
            <a:off x="1062718" y="201554"/>
            <a:ext cx="10054317" cy="698948"/>
          </a:xfrm>
        </p:spPr>
        <p:txBody>
          <a:bodyPr/>
          <a:lstStyle/>
          <a:p>
            <a:r>
              <a:rPr lang="en-US" sz="3150" dirty="0"/>
              <a:t>Another Architecture Pattern – this one a little more realistic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0B86E1F-7003-61E2-9352-51C0E416058F}"/>
              </a:ext>
            </a:extLst>
          </p:cNvPr>
          <p:cNvSpPr/>
          <p:nvPr/>
        </p:nvSpPr>
        <p:spPr>
          <a:xfrm>
            <a:off x="1466849" y="3980090"/>
            <a:ext cx="9246053" cy="10895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dirty="0">
                <a:latin typeface="+mn-lt"/>
              </a:rPr>
              <a:t>The Pipe-and-Filter is also powerful because there can be special filters that split data and other filters that coordinate merging of data</a:t>
            </a:r>
          </a:p>
          <a:p>
            <a:endParaRPr lang="en-US" b="0" dirty="0">
              <a:latin typeface="+mn-lt"/>
            </a:endParaRPr>
          </a:p>
          <a:p>
            <a:r>
              <a:rPr lang="en-US" b="0" dirty="0">
                <a:latin typeface="+mn-lt"/>
              </a:rPr>
              <a:t>This enables large scale and concurrency</a:t>
            </a:r>
          </a:p>
        </p:txBody>
      </p:sp>
      <p:pic>
        <p:nvPicPr>
          <p:cNvPr id="8194" name="Picture 2" descr="Pipes and Filters pattern - Azure Architecture Center | Microsoft Docs">
            <a:extLst>
              <a:ext uri="{FF2B5EF4-FFF2-40B4-BE49-F238E27FC236}">
                <a16:creationId xmlns:a16="http://schemas.microsoft.com/office/drawing/2014/main" id="{34E3DC23-4A13-C849-0F6D-C618BAA198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6849" y="1370698"/>
            <a:ext cx="9331778" cy="226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66220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0490FE5-4DDB-7D48-8A29-F95219359E5E}" type="slidenum">
              <a:rPr lang="en-US"/>
              <a:pPr/>
              <a:t>19</a:t>
            </a:fld>
            <a:endParaRPr lang="en-US"/>
          </a:p>
        </p:txBody>
      </p:sp>
      <p:sp>
        <p:nvSpPr>
          <p:cNvPr id="495618" name="Rectangle 2"/>
          <p:cNvSpPr>
            <a:spLocks noGrp="1" noChangeArrowheads="1"/>
          </p:cNvSpPr>
          <p:nvPr>
            <p:ph type="title"/>
          </p:nvPr>
        </p:nvSpPr>
        <p:spPr>
          <a:xfrm>
            <a:off x="1062718" y="201554"/>
            <a:ext cx="10054317" cy="698948"/>
          </a:xfrm>
        </p:spPr>
        <p:txBody>
          <a:bodyPr/>
          <a:lstStyle/>
          <a:p>
            <a:r>
              <a:rPr lang="en-US" sz="3150" dirty="0"/>
              <a:t>Pipe and Filter is very useful in the real world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0B86E1F-7003-61E2-9352-51C0E416058F}"/>
              </a:ext>
            </a:extLst>
          </p:cNvPr>
          <p:cNvSpPr/>
          <p:nvPr/>
        </p:nvSpPr>
        <p:spPr>
          <a:xfrm>
            <a:off x="7724776" y="2241096"/>
            <a:ext cx="2988127" cy="15881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0" dirty="0">
                <a:latin typeface="+mn-lt"/>
              </a:rPr>
              <a:t>This is the seminal paper by google on MapReduce – basically an at scale implementation of pipe-and-filter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757E5BB-302B-EE9B-6332-0CFDA86CA4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8880" y="1065057"/>
            <a:ext cx="5802791" cy="5474153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3855770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Material from several sources including:</a:t>
            </a:r>
          </a:p>
          <a:p>
            <a:pPr lvl="1"/>
            <a:r>
              <a:rPr lang="en-US" dirty="0"/>
              <a:t>D. </a:t>
            </a:r>
            <a:r>
              <a:rPr lang="en-US" dirty="0" err="1"/>
              <a:t>Garlan</a:t>
            </a:r>
            <a:r>
              <a:rPr lang="en-US" dirty="0"/>
              <a:t> and M. Shaw, “An Introduction to Software Architecture”, CMU-CS-94-166</a:t>
            </a:r>
          </a:p>
          <a:p>
            <a:pPr lvl="1"/>
            <a:r>
              <a:rPr lang="en-US" dirty="0"/>
              <a:t>R.N. Taylor, N. </a:t>
            </a:r>
            <a:r>
              <a:rPr lang="en-US" dirty="0" err="1"/>
              <a:t>Medvidovic</a:t>
            </a:r>
            <a:r>
              <a:rPr lang="en-US" dirty="0"/>
              <a:t>, and E.M. </a:t>
            </a:r>
            <a:r>
              <a:rPr lang="en-US" dirty="0" err="1"/>
              <a:t>Dashofy</a:t>
            </a:r>
            <a:r>
              <a:rPr lang="en-US" dirty="0"/>
              <a:t>. </a:t>
            </a:r>
            <a:r>
              <a:rPr lang="en-US" i="1" dirty="0"/>
              <a:t>Software Architecture: Foundations, Theory and Practice</a:t>
            </a:r>
            <a:r>
              <a:rPr lang="en-US" dirty="0"/>
              <a:t>, Wiley.</a:t>
            </a:r>
          </a:p>
          <a:p>
            <a:pPr lvl="1"/>
            <a:r>
              <a:rPr lang="en-US" dirty="0" err="1"/>
              <a:t>Farshidi</a:t>
            </a:r>
            <a:r>
              <a:rPr lang="en-US" dirty="0"/>
              <a:t>, Jansen, and van der Wolf. Capturing software architecture knowledge for pattern-driven design. Journal of Systems and Software, 2020</a:t>
            </a:r>
          </a:p>
          <a:p>
            <a:pPr lvl="1"/>
            <a:r>
              <a:rPr lang="en-US" dirty="0" err="1"/>
              <a:t>Erder</a:t>
            </a:r>
            <a:r>
              <a:rPr lang="en-US" dirty="0"/>
              <a:t>, </a:t>
            </a:r>
            <a:r>
              <a:rPr lang="en-US" dirty="0" err="1"/>
              <a:t>Pureur</a:t>
            </a:r>
            <a:r>
              <a:rPr lang="en-US" dirty="0"/>
              <a:t>, and Woods.  Continuous Architecture in Practice</a:t>
            </a:r>
          </a:p>
          <a:p>
            <a:pPr lvl="1"/>
            <a:r>
              <a:rPr lang="en-US" dirty="0"/>
              <a:t>Richards and Ford. Fundamentals of Software Architecture</a:t>
            </a:r>
          </a:p>
          <a:p>
            <a:pPr lvl="1"/>
            <a:r>
              <a:rPr lang="en-US" dirty="0" err="1"/>
              <a:t>Carvantes</a:t>
            </a:r>
            <a:r>
              <a:rPr lang="en-US" dirty="0"/>
              <a:t> and </a:t>
            </a:r>
            <a:r>
              <a:rPr lang="en-US" dirty="0" err="1"/>
              <a:t>Kazman</a:t>
            </a:r>
            <a:r>
              <a:rPr lang="en-US" dirty="0"/>
              <a:t>. Designing Software Architectures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DE2D32-EBB3-479D-A20A-D25324940D10}" type="slidenum">
              <a:rPr lang="en-US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</a:t>
            </a:fld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46210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0490FE5-4DDB-7D48-8A29-F95219359E5E}" type="slidenum">
              <a:rPr lang="en-US"/>
              <a:pPr/>
              <a:t>20</a:t>
            </a:fld>
            <a:endParaRPr lang="en-US"/>
          </a:p>
        </p:txBody>
      </p:sp>
      <p:sp>
        <p:nvSpPr>
          <p:cNvPr id="495618" name="Rectangle 2"/>
          <p:cNvSpPr>
            <a:spLocks noGrp="1" noChangeArrowheads="1"/>
          </p:cNvSpPr>
          <p:nvPr>
            <p:ph type="title"/>
          </p:nvPr>
        </p:nvSpPr>
        <p:spPr>
          <a:xfrm>
            <a:off x="1062718" y="201554"/>
            <a:ext cx="10054317" cy="698948"/>
          </a:xfrm>
        </p:spPr>
        <p:txBody>
          <a:bodyPr/>
          <a:lstStyle/>
          <a:p>
            <a:r>
              <a:rPr lang="en-US" sz="3150" dirty="0"/>
              <a:t>Pipe-and-Filter used as at scale data pipelines </a:t>
            </a:r>
          </a:p>
        </p:txBody>
      </p:sp>
      <p:pic>
        <p:nvPicPr>
          <p:cNvPr id="10242" name="Picture 2" descr="The art of joining in Spark. Practical tips to speedup joins in… | by  Andrea Ialenti | Towards Data Science">
            <a:extLst>
              <a:ext uri="{FF2B5EF4-FFF2-40B4-BE49-F238E27FC236}">
                <a16:creationId xmlns:a16="http://schemas.microsoft.com/office/drawing/2014/main" id="{5639B33A-276C-BD4F-AD7C-04641054AE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8562" y="1433422"/>
            <a:ext cx="4407694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What is MapReduce in Hadoop? Architecture | Example">
            <a:extLst>
              <a:ext uri="{FF2B5EF4-FFF2-40B4-BE49-F238E27FC236}">
                <a16:creationId xmlns:a16="http://schemas.microsoft.com/office/drawing/2014/main" id="{F92B6755-EAC5-C2E9-3D63-8441D242E9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7482" y="1335763"/>
            <a:ext cx="4449553" cy="3188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 descr="Hadoop Logo&quot; iPad Case &amp; Skin by kabillo | Redbubble">
            <a:extLst>
              <a:ext uri="{FF2B5EF4-FFF2-40B4-BE49-F238E27FC236}">
                <a16:creationId xmlns:a16="http://schemas.microsoft.com/office/drawing/2014/main" id="{183F8F3B-CC88-8422-E01B-E2163945D1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5430" y="4760416"/>
            <a:ext cx="1450181" cy="177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>
            <a:extLst>
              <a:ext uri="{FF2B5EF4-FFF2-40B4-BE49-F238E27FC236}">
                <a16:creationId xmlns:a16="http://schemas.microsoft.com/office/drawing/2014/main" id="{096A2874-1151-5E52-77E6-61D9D4C9BC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9432" y="5011733"/>
            <a:ext cx="2225269" cy="1155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85788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0490FE5-4DDB-7D48-8A29-F95219359E5E}" type="slidenum">
              <a:rPr lang="en-US"/>
              <a:pPr/>
              <a:t>21</a:t>
            </a:fld>
            <a:endParaRPr lang="en-US"/>
          </a:p>
        </p:txBody>
      </p:sp>
      <p:sp>
        <p:nvSpPr>
          <p:cNvPr id="495618" name="Rectangle 2"/>
          <p:cNvSpPr>
            <a:spLocks noGrp="1" noChangeArrowheads="1"/>
          </p:cNvSpPr>
          <p:nvPr>
            <p:ph type="title"/>
          </p:nvPr>
        </p:nvSpPr>
        <p:spPr>
          <a:xfrm>
            <a:off x="1062718" y="201554"/>
            <a:ext cx="10054317" cy="698948"/>
          </a:xfrm>
        </p:spPr>
        <p:txBody>
          <a:bodyPr/>
          <a:lstStyle/>
          <a:p>
            <a:r>
              <a:rPr lang="en-US" sz="3150" dirty="0"/>
              <a:t>Pipe-and-Filter – Functional Programming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96F7BF-F095-FD8E-9175-E8F38FBE2A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9836" y="1320517"/>
            <a:ext cx="6620079" cy="530183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8CC3C3-8652-7CFD-C6FD-F88EB97BA13C}"/>
              </a:ext>
            </a:extLst>
          </p:cNvPr>
          <p:cNvSpPr/>
          <p:nvPr/>
        </p:nvSpPr>
        <p:spPr>
          <a:xfrm>
            <a:off x="1883230" y="934595"/>
            <a:ext cx="8927646" cy="3430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Demo at: https://</a:t>
            </a:r>
            <a:r>
              <a:rPr lang="en-US" dirty="0" err="1"/>
              <a:t>www.learnrxjs.io</a:t>
            </a:r>
            <a:r>
              <a:rPr lang="en-US" dirty="0"/>
              <a:t>/learn-</a:t>
            </a:r>
            <a:r>
              <a:rPr lang="en-US" dirty="0" err="1"/>
              <a:t>rxjs</a:t>
            </a:r>
            <a:r>
              <a:rPr lang="en-US" dirty="0"/>
              <a:t>/recipes/type-ahead</a:t>
            </a:r>
          </a:p>
        </p:txBody>
      </p:sp>
    </p:spTree>
    <p:extLst>
      <p:ext uri="{BB962C8B-B14F-4D97-AF65-F5344CB8AC3E}">
        <p14:creationId xmlns:p14="http://schemas.microsoft.com/office/powerpoint/2010/main" val="15014644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0490FE5-4DDB-7D48-8A29-F95219359E5E}" type="slidenum">
              <a:rPr lang="en-US"/>
              <a:pPr/>
              <a:t>22</a:t>
            </a:fld>
            <a:endParaRPr lang="en-US"/>
          </a:p>
        </p:txBody>
      </p:sp>
      <p:sp>
        <p:nvSpPr>
          <p:cNvPr id="4956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example of an architecture “style” – MVC (Model/View/Controller)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0B86E1F-7003-61E2-9352-51C0E416058F}"/>
              </a:ext>
            </a:extLst>
          </p:cNvPr>
          <p:cNvSpPr/>
          <p:nvPr/>
        </p:nvSpPr>
        <p:spPr>
          <a:xfrm>
            <a:off x="1687286" y="1306432"/>
            <a:ext cx="8156120" cy="964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75" b="0" dirty="0">
                <a:solidFill>
                  <a:srgbClr val="3D3B49"/>
                </a:solidFill>
                <a:latin typeface="+mn-lt"/>
              </a:rPr>
              <a:t>MVC is a more realistic example of an architecture style</a:t>
            </a:r>
          </a:p>
          <a:p>
            <a:pPr marL="321469" indent="-321469">
              <a:buFont typeface="Arial" panose="020B0604020202020204" pitchFamily="34" charset="0"/>
              <a:buChar char="•"/>
            </a:pPr>
            <a:r>
              <a:rPr lang="en-US" sz="1575" b="0" dirty="0">
                <a:solidFill>
                  <a:srgbClr val="3D3B49"/>
                </a:solidFill>
                <a:latin typeface="+mn-lt"/>
              </a:rPr>
              <a:t>View is passive, reacts to changes – updates data based on model events, updates presentation based on controller reacting to user behavior</a:t>
            </a:r>
          </a:p>
          <a:p>
            <a:pPr marL="321469" indent="-321469">
              <a:buFont typeface="Arial" panose="020B0604020202020204" pitchFamily="34" charset="0"/>
              <a:buChar char="•"/>
            </a:pPr>
            <a:r>
              <a:rPr lang="en-US" sz="1575" b="0" dirty="0">
                <a:solidFill>
                  <a:srgbClr val="3D3B49"/>
                </a:solidFill>
                <a:latin typeface="+mn-lt"/>
              </a:rPr>
              <a:t>Application state fully managed by model</a:t>
            </a:r>
            <a:endParaRPr lang="en-US" sz="1575" dirty="0">
              <a:latin typeface="+mn-lt"/>
            </a:endParaRPr>
          </a:p>
        </p:txBody>
      </p:sp>
      <p:pic>
        <p:nvPicPr>
          <p:cNvPr id="4100" name="Picture 4" descr="Graphical representation of the MVC architectural style | Download  Scientific Diagram">
            <a:extLst>
              <a:ext uri="{FF2B5EF4-FFF2-40B4-BE49-F238E27FC236}">
                <a16:creationId xmlns:a16="http://schemas.microsoft.com/office/drawing/2014/main" id="{0C295D7D-9C52-F560-AD9E-3E5F3B95C1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5692" y="2430732"/>
            <a:ext cx="7837714" cy="4316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30221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88CF279-776B-2942-B25A-D384D52A01EB}" type="slidenum">
              <a:rPr lang="en-US"/>
              <a:pPr/>
              <a:t>23</a:t>
            </a:fld>
            <a:endParaRPr lang="en-US"/>
          </a:p>
        </p:txBody>
      </p:sp>
      <p:sp>
        <p:nvSpPr>
          <p:cNvPr id="472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Sidebar – Architecture Style versus Architecture Pattern?</a:t>
            </a:r>
          </a:p>
        </p:txBody>
      </p:sp>
      <p:sp>
        <p:nvSpPr>
          <p:cNvPr id="472067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>
          <a:xfrm>
            <a:off x="2133600" y="1464129"/>
            <a:ext cx="8229600" cy="1144703"/>
          </a:xfrm>
        </p:spPr>
        <p:txBody>
          <a:bodyPr/>
          <a:lstStyle/>
          <a:p>
            <a:pPr marL="0" indent="0">
              <a:lnSpc>
                <a:spcPct val="90000"/>
              </a:lnSpc>
              <a:buNone/>
            </a:pPr>
            <a:r>
              <a:rPr lang="en-US" sz="2800" dirty="0"/>
              <a:t>If you study classic references for software architecture you will see that architecture styles and patterns are considered different things…</a:t>
            </a:r>
            <a:br>
              <a:rPr lang="en-US" sz="2800" u="sng" dirty="0"/>
            </a:br>
            <a:br>
              <a:rPr lang="en-US" sz="2800" u="sng" dirty="0"/>
            </a:br>
            <a:endParaRPr lang="en-US" sz="2400" i="1" dirty="0">
              <a:solidFill>
                <a:srgbClr val="7030A0"/>
              </a:solidFill>
            </a:endParaRPr>
          </a:p>
        </p:txBody>
      </p:sp>
      <p:sp>
        <p:nvSpPr>
          <p:cNvPr id="8" name="Rectangle 3" descr="Rectangle: Click to edit Master text styles&#10;Second level&#10;Third level&#10;Fourth level&#10;Fifth level">
            <a:extLst>
              <a:ext uri="{FF2B5EF4-FFF2-40B4-BE49-F238E27FC236}">
                <a16:creationId xmlns:a16="http://schemas.microsoft.com/office/drawing/2014/main" id="{5B2BE33F-F996-C548-BB73-8D1FFBC176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3600" y="3319127"/>
            <a:ext cx="8229600" cy="1144703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10000"/>
              <a:buFont typeface="Wingdings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0"/>
              <a:buChar char="n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" charset="0"/>
              <a:buChar char="w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charset="0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charset="0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charset="0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charset="0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charset="0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charset="0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en-US" sz="2800" b="0" kern="0" dirty="0"/>
              <a:t>While we can form a general understanding of their differences based on abstraction (e.g., pipe/filter vs MVC)…</a:t>
            </a:r>
            <a:br>
              <a:rPr lang="en-US" sz="2800" b="0" u="sng" kern="0" dirty="0"/>
            </a:br>
            <a:br>
              <a:rPr lang="en-US" sz="2800" b="0" u="sng" kern="0" dirty="0"/>
            </a:br>
            <a:endParaRPr lang="en-US" sz="2400" b="0" i="1" kern="0" dirty="0">
              <a:solidFill>
                <a:srgbClr val="7030A0"/>
              </a:solidFill>
            </a:endParaRPr>
          </a:p>
        </p:txBody>
      </p:sp>
      <p:sp>
        <p:nvSpPr>
          <p:cNvPr id="9" name="Rectangle 3" descr="Rectangle: Click to edit Master text styles&#10;Second level&#10;Third level&#10;Fourth level&#10;Fifth level">
            <a:extLst>
              <a:ext uri="{FF2B5EF4-FFF2-40B4-BE49-F238E27FC236}">
                <a16:creationId xmlns:a16="http://schemas.microsoft.com/office/drawing/2014/main" id="{8FDE0B1A-367A-F842-B5A9-0E30D49BB0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3600" y="5039412"/>
            <a:ext cx="8229600" cy="1144703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10000"/>
              <a:buFont typeface="Wingdings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0"/>
              <a:buChar char="n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" charset="0"/>
              <a:buChar char="w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charset="0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charset="0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charset="0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charset="0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charset="0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charset="0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en-US" sz="2800" b="0" kern="0" dirty="0"/>
              <a:t>In practice, they can generally be used interchangeably – Ill generally just call them architecture styles</a:t>
            </a:r>
            <a:br>
              <a:rPr lang="en-US" sz="2800" b="0" u="sng" kern="0" dirty="0"/>
            </a:br>
            <a:br>
              <a:rPr lang="en-US" sz="2800" b="0" u="sng" kern="0" dirty="0"/>
            </a:br>
            <a:endParaRPr lang="en-US" sz="2400" b="0" i="1" kern="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95453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0490FE5-4DDB-7D48-8A29-F95219359E5E}" type="slidenum">
              <a:rPr lang="en-US"/>
              <a:pPr/>
              <a:t>24</a:t>
            </a:fld>
            <a:endParaRPr lang="en-US"/>
          </a:p>
        </p:txBody>
      </p:sp>
      <p:sp>
        <p:nvSpPr>
          <p:cNvPr id="4956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 Styles</a:t>
            </a:r>
          </a:p>
        </p:txBody>
      </p:sp>
      <p:sp>
        <p:nvSpPr>
          <p:cNvPr id="495619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>
          <a:xfrm>
            <a:off x="1368880" y="1371600"/>
            <a:ext cx="9116785" cy="41148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800" dirty="0"/>
              <a:t>Architecture Styles </a:t>
            </a:r>
            <a:r>
              <a:rPr lang="en-US" sz="2800" b="1" dirty="0"/>
              <a:t>Define</a:t>
            </a:r>
            <a:r>
              <a:rPr lang="en-US" sz="2800" dirty="0"/>
              <a:t> and </a:t>
            </a:r>
            <a:r>
              <a:rPr lang="en-US" sz="2800" b="1" dirty="0"/>
              <a:t>Constrain</a:t>
            </a:r>
            <a:r>
              <a:rPr lang="en-US" sz="2800" dirty="0"/>
              <a:t> the: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The </a:t>
            </a:r>
            <a:r>
              <a:rPr lang="en-US" sz="2400" b="1" dirty="0"/>
              <a:t>components</a:t>
            </a:r>
            <a:r>
              <a:rPr lang="en-US" sz="2400" dirty="0"/>
              <a:t> of the solution</a:t>
            </a:r>
          </a:p>
          <a:p>
            <a:pPr lvl="2">
              <a:lnSpc>
                <a:spcPct val="90000"/>
              </a:lnSpc>
            </a:pPr>
            <a:r>
              <a:rPr lang="en-US" sz="2000" dirty="0"/>
              <a:t>What are the major computational units of the solution</a:t>
            </a:r>
          </a:p>
          <a:p>
            <a:pPr lvl="2">
              <a:lnSpc>
                <a:spcPct val="90000"/>
              </a:lnSpc>
            </a:pPr>
            <a:r>
              <a:rPr lang="en-US" sz="2000" dirty="0" err="1"/>
              <a:t>Eg</a:t>
            </a:r>
            <a:r>
              <a:rPr lang="en-US" sz="2000" dirty="0"/>
              <a:t>., Security, Data Access, Protocol Handling, …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The </a:t>
            </a:r>
            <a:r>
              <a:rPr lang="en-US" sz="2400" b="1" dirty="0"/>
              <a:t>connectors</a:t>
            </a:r>
            <a:r>
              <a:rPr lang="en-US" sz="2400" dirty="0"/>
              <a:t> of the solution</a:t>
            </a:r>
          </a:p>
          <a:p>
            <a:pPr lvl="2">
              <a:lnSpc>
                <a:spcPct val="90000"/>
              </a:lnSpc>
            </a:pPr>
            <a:r>
              <a:rPr lang="en-US" sz="2000" dirty="0"/>
              <a:t>How are the interactions between the components realized</a:t>
            </a:r>
          </a:p>
          <a:p>
            <a:pPr lvl="2">
              <a:lnSpc>
                <a:spcPct val="90000"/>
              </a:lnSpc>
            </a:pPr>
            <a:r>
              <a:rPr lang="en-US" sz="2000" dirty="0" err="1"/>
              <a:t>Eg</a:t>
            </a:r>
            <a:r>
              <a:rPr lang="en-US" sz="2000" dirty="0"/>
              <a:t>., procedure calls, network calls, events, broadcasts, …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The </a:t>
            </a:r>
            <a:r>
              <a:rPr lang="en-US" sz="2400" b="1" dirty="0"/>
              <a:t>properties</a:t>
            </a:r>
            <a:r>
              <a:rPr lang="en-US" sz="2400" dirty="0"/>
              <a:t> of the solution</a:t>
            </a:r>
          </a:p>
          <a:p>
            <a:pPr lvl="2">
              <a:lnSpc>
                <a:spcPct val="90000"/>
              </a:lnSpc>
            </a:pPr>
            <a:r>
              <a:rPr lang="en-US" sz="2000" dirty="0"/>
              <a:t>What are the quality attributes and non-functional requirements</a:t>
            </a:r>
          </a:p>
          <a:p>
            <a:pPr lvl="2">
              <a:lnSpc>
                <a:spcPct val="90000"/>
              </a:lnSpc>
            </a:pPr>
            <a:r>
              <a:rPr lang="en-US" sz="2000" dirty="0" err="1"/>
              <a:t>Eg</a:t>
            </a:r>
            <a:r>
              <a:rPr lang="en-US" sz="2000" dirty="0"/>
              <a:t>., pre/post conditions, availability specifications, interface semantics, …</a:t>
            </a:r>
          </a:p>
        </p:txBody>
      </p:sp>
    </p:spTree>
    <p:extLst>
      <p:ext uri="{BB962C8B-B14F-4D97-AF65-F5344CB8AC3E}">
        <p14:creationId xmlns:p14="http://schemas.microsoft.com/office/powerpoint/2010/main" val="40537584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B52F525-320B-DF46-8204-EAFC07CB6EDC}" type="slidenum">
              <a:rPr lang="en-US"/>
              <a:pPr/>
              <a:t>25</a:t>
            </a:fld>
            <a:endParaRPr lang="en-US"/>
          </a:p>
        </p:txBody>
      </p:sp>
      <p:sp>
        <p:nvSpPr>
          <p:cNvPr id="475138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1" y="116358"/>
            <a:ext cx="8534400" cy="1143000"/>
          </a:xfrm>
        </p:spPr>
        <p:txBody>
          <a:bodyPr/>
          <a:lstStyle/>
          <a:p>
            <a:r>
              <a:rPr lang="en-US" sz="2800" dirty="0"/>
              <a:t>Architecture decisions and design principles also influence the system structure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F3892E-5449-4744-AC91-E7B3E7173E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140"/>
          <a:stretch/>
        </p:blipFill>
        <p:spPr>
          <a:xfrm>
            <a:off x="2845778" y="2209801"/>
            <a:ext cx="6412523" cy="419292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7D8EB68-F092-7E4E-AAC8-D4739FFCFA79}"/>
              </a:ext>
            </a:extLst>
          </p:cNvPr>
          <p:cNvSpPr txBox="1"/>
          <p:nvPr/>
        </p:nvSpPr>
        <p:spPr>
          <a:xfrm>
            <a:off x="1828801" y="1141076"/>
            <a:ext cx="2862450" cy="4256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Ref: Neil Ford &amp; Mark Richards</a:t>
            </a:r>
            <a:br>
              <a:rPr lang="en-US" sz="1200" dirty="0"/>
            </a:br>
            <a:r>
              <a:rPr lang="en-US" sz="1200" dirty="0"/>
              <a:t>Software Architecture Fundamentals</a:t>
            </a:r>
          </a:p>
        </p:txBody>
      </p:sp>
      <p:sp>
        <p:nvSpPr>
          <p:cNvPr id="8" name="Text Box 21">
            <a:extLst>
              <a:ext uri="{FF2B5EF4-FFF2-40B4-BE49-F238E27FC236}">
                <a16:creationId xmlns:a16="http://schemas.microsoft.com/office/drawing/2014/main" id="{82C196AF-EDA4-F142-AD66-420642FD50D7}"/>
              </a:ext>
            </a:extLst>
          </p:cNvPr>
          <p:cNvSpPr txBox="1">
            <a:spLocks noChangeArrowheads="1"/>
          </p:cNvSpPr>
          <p:nvPr/>
        </p:nvSpPr>
        <p:spPr bwMode="auto">
          <a:xfrm rot="5400000">
            <a:off x="8176736" y="3523512"/>
            <a:ext cx="2743200" cy="13388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  <a:latin typeface="Comic Sans MS" charset="0"/>
              </a:rPr>
              <a:t>Things that make</a:t>
            </a:r>
            <a:br>
              <a:rPr lang="en-US" dirty="0">
                <a:solidFill>
                  <a:srgbClr val="0070C0"/>
                </a:solidFill>
                <a:latin typeface="Comic Sans MS" charset="0"/>
              </a:rPr>
            </a:br>
            <a:r>
              <a:rPr lang="en-US" dirty="0">
                <a:solidFill>
                  <a:srgbClr val="0070C0"/>
                </a:solidFill>
                <a:latin typeface="Comic Sans MS" charset="0"/>
              </a:rPr>
              <a:t>the </a:t>
            </a:r>
            <a:r>
              <a:rPr lang="en-US" u="sng" dirty="0">
                <a:solidFill>
                  <a:srgbClr val="FF0000"/>
                </a:solidFill>
                <a:latin typeface="Comic Sans MS" charset="0"/>
              </a:rPr>
              <a:t>code</a:t>
            </a:r>
            <a:r>
              <a:rPr lang="en-US" dirty="0">
                <a:solidFill>
                  <a:srgbClr val="0070C0"/>
                </a:solidFill>
                <a:latin typeface="Comic Sans MS" charset="0"/>
              </a:rPr>
              <a:t> performant, scalable, modular, maintainable, testable, and so on</a:t>
            </a:r>
          </a:p>
        </p:txBody>
      </p:sp>
      <p:sp>
        <p:nvSpPr>
          <p:cNvPr id="12" name="Text Box 21">
            <a:extLst>
              <a:ext uri="{FF2B5EF4-FFF2-40B4-BE49-F238E27FC236}">
                <a16:creationId xmlns:a16="http://schemas.microsoft.com/office/drawing/2014/main" id="{527DED59-B405-4041-B912-364B80091C7A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1043466" y="3599712"/>
            <a:ext cx="3048000" cy="13388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  <a:latin typeface="Comic Sans MS" charset="0"/>
              </a:rPr>
              <a:t>Things that make</a:t>
            </a:r>
            <a:br>
              <a:rPr lang="en-US" dirty="0">
                <a:solidFill>
                  <a:srgbClr val="0070C0"/>
                </a:solidFill>
                <a:latin typeface="Comic Sans MS" charset="0"/>
              </a:rPr>
            </a:br>
            <a:r>
              <a:rPr lang="en-US" dirty="0">
                <a:solidFill>
                  <a:srgbClr val="0070C0"/>
                </a:solidFill>
                <a:latin typeface="Comic Sans MS" charset="0"/>
              </a:rPr>
              <a:t>the </a:t>
            </a:r>
            <a:r>
              <a:rPr lang="en-US" u="sng" dirty="0">
                <a:solidFill>
                  <a:srgbClr val="FF0000"/>
                </a:solidFill>
                <a:latin typeface="Comic Sans MS" charset="0"/>
              </a:rPr>
              <a:t>solution</a:t>
            </a:r>
            <a:r>
              <a:rPr lang="en-US" dirty="0">
                <a:solidFill>
                  <a:srgbClr val="0070C0"/>
                </a:solidFill>
                <a:latin typeface="Comic Sans MS" charset="0"/>
              </a:rPr>
              <a:t> performant, scalable, modular, maintainable, testable, and so 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067941E-4396-D24E-8789-AE47055E4C7E}"/>
              </a:ext>
            </a:extLst>
          </p:cNvPr>
          <p:cNvSpPr/>
          <p:nvPr/>
        </p:nvSpPr>
        <p:spPr bwMode="auto">
          <a:xfrm>
            <a:off x="1828800" y="2745126"/>
            <a:ext cx="1752600" cy="3048000"/>
          </a:xfrm>
          <a:prstGeom prst="rect">
            <a:avLst/>
          </a:prstGeom>
          <a:noFill/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11" eaLnBrk="1" hangingPunct="1">
              <a:lnSpc>
                <a:spcPct val="100000"/>
              </a:lnSpc>
            </a:pPr>
            <a:endParaRPr lang="en-US" sz="2400" b="0">
              <a:latin typeface="Tahoma" charset="0"/>
              <a:ea typeface="ＭＳ Ｐゴシック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8E005B1-AE33-C44B-ABF1-B10C8B83AE1B}"/>
              </a:ext>
            </a:extLst>
          </p:cNvPr>
          <p:cNvSpPr/>
          <p:nvPr/>
        </p:nvSpPr>
        <p:spPr bwMode="auto">
          <a:xfrm>
            <a:off x="8382001" y="2745126"/>
            <a:ext cx="1981200" cy="3048000"/>
          </a:xfrm>
          <a:prstGeom prst="rect">
            <a:avLst/>
          </a:prstGeom>
          <a:noFill/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11" eaLnBrk="1" hangingPunct="1">
              <a:lnSpc>
                <a:spcPct val="100000"/>
              </a:lnSpc>
            </a:pPr>
            <a:endParaRPr lang="en-US" sz="2400" b="0">
              <a:latin typeface="Tahoma" charset="0"/>
              <a:ea typeface="ＭＳ Ｐゴシック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AF7D117-D590-B942-AC3E-1A37031E725B}"/>
              </a:ext>
            </a:extLst>
          </p:cNvPr>
          <p:cNvSpPr/>
          <p:nvPr/>
        </p:nvSpPr>
        <p:spPr bwMode="auto">
          <a:xfrm>
            <a:off x="3246181" y="3088027"/>
            <a:ext cx="349688" cy="2436474"/>
          </a:xfrm>
          <a:prstGeom prst="rect">
            <a:avLst/>
          </a:prstGeom>
          <a:solidFill>
            <a:srgbClr val="FFC000">
              <a:alpha val="39000"/>
            </a:srgbClr>
          </a:solidFill>
          <a:ln w="508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11" eaLnBrk="1" hangingPunct="1">
              <a:lnSpc>
                <a:spcPct val="100000"/>
              </a:lnSpc>
            </a:pPr>
            <a:endParaRPr lang="en-US" sz="2400" b="0">
              <a:latin typeface="Tahoma" charset="0"/>
              <a:ea typeface="ＭＳ Ｐゴシック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B70CEFB-4B17-5344-9A91-CDEB888846DE}"/>
              </a:ext>
            </a:extLst>
          </p:cNvPr>
          <p:cNvSpPr/>
          <p:nvPr/>
        </p:nvSpPr>
        <p:spPr bwMode="auto">
          <a:xfrm>
            <a:off x="8420992" y="2974690"/>
            <a:ext cx="349688" cy="2436474"/>
          </a:xfrm>
          <a:prstGeom prst="rect">
            <a:avLst/>
          </a:prstGeom>
          <a:solidFill>
            <a:srgbClr val="FFC000">
              <a:alpha val="39000"/>
            </a:srgbClr>
          </a:solidFill>
          <a:ln w="508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11" eaLnBrk="1" hangingPunct="1">
              <a:lnSpc>
                <a:spcPct val="100000"/>
              </a:lnSpc>
            </a:pPr>
            <a:endParaRPr lang="en-US" sz="2400" b="0">
              <a:latin typeface="Tahom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14874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B52F525-320B-DF46-8204-EAFC07CB6EDC}" type="slidenum">
              <a:rPr lang="en-US"/>
              <a:pPr/>
              <a:t>26</a:t>
            </a:fld>
            <a:endParaRPr lang="en-US"/>
          </a:p>
        </p:txBody>
      </p:sp>
      <p:sp>
        <p:nvSpPr>
          <p:cNvPr id="475138" name="Rectangle 2"/>
          <p:cNvSpPr>
            <a:spLocks noGrp="1" noChangeArrowheads="1"/>
          </p:cNvSpPr>
          <p:nvPr>
            <p:ph type="title"/>
          </p:nvPr>
        </p:nvSpPr>
        <p:spPr/>
        <p:txBody>
          <a:bodyPr anchor="t" anchorCtr="0"/>
          <a:lstStyle/>
          <a:p>
            <a:r>
              <a:rPr lang="en-US" dirty="0"/>
              <a:t>Architecture principal example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A544CB4-779D-1846-B6BE-BCEA822063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434" t="16667" r="3496" b="7777"/>
          <a:stretch/>
        </p:blipFill>
        <p:spPr>
          <a:xfrm>
            <a:off x="1981201" y="1859902"/>
            <a:ext cx="6324600" cy="438849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6471DDB-2E14-9C44-B115-E1DCDC7DC2BE}"/>
              </a:ext>
            </a:extLst>
          </p:cNvPr>
          <p:cNvSpPr txBox="1"/>
          <p:nvPr/>
        </p:nvSpPr>
        <p:spPr>
          <a:xfrm>
            <a:off x="1828801" y="1141076"/>
            <a:ext cx="2862450" cy="4256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Ref: Neil Ford &amp; Mark Richards</a:t>
            </a:r>
            <a:br>
              <a:rPr lang="en-US" sz="1200" dirty="0"/>
            </a:br>
            <a:r>
              <a:rPr lang="en-US" sz="1200" dirty="0"/>
              <a:t>Software Architecture Fundamentals</a:t>
            </a:r>
          </a:p>
        </p:txBody>
      </p:sp>
      <p:sp>
        <p:nvSpPr>
          <p:cNvPr id="7" name="Text Box 21">
            <a:extLst>
              <a:ext uri="{FF2B5EF4-FFF2-40B4-BE49-F238E27FC236}">
                <a16:creationId xmlns:a16="http://schemas.microsoft.com/office/drawing/2014/main" id="{6687A165-7E37-0F47-AF30-6249DB74A4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05801" y="4011025"/>
            <a:ext cx="2328441" cy="18374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  <a:latin typeface="Comic Sans MS" charset="0"/>
              </a:rPr>
              <a:t>Reduces coupling by only allowing components to communicate to adjacent layers or within the same layer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BA696D9-7A18-1C49-973C-EA04E2A3A14B}"/>
              </a:ext>
            </a:extLst>
          </p:cNvPr>
          <p:cNvCxnSpPr>
            <a:cxnSpLocks/>
          </p:cNvCxnSpPr>
          <p:nvPr/>
        </p:nvCxnSpPr>
        <p:spPr bwMode="auto">
          <a:xfrm flipH="1">
            <a:off x="7435468" y="5334000"/>
            <a:ext cx="717932" cy="0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9" name="Text Box 21">
            <a:extLst>
              <a:ext uri="{FF2B5EF4-FFF2-40B4-BE49-F238E27FC236}">
                <a16:creationId xmlns:a16="http://schemas.microsoft.com/office/drawing/2014/main" id="{DE3CE2AC-B65D-BFA7-6C88-5E338078DA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05800" y="2027001"/>
            <a:ext cx="2328441" cy="15881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  <a:latin typeface="Comic Sans MS" charset="0"/>
              </a:rPr>
              <a:t>We don’t introduce</a:t>
            </a:r>
            <a:br>
              <a:rPr lang="en-US" dirty="0">
                <a:solidFill>
                  <a:srgbClr val="FF0000"/>
                </a:solidFill>
                <a:latin typeface="Comic Sans MS" charset="0"/>
              </a:rPr>
            </a:br>
            <a:r>
              <a:rPr lang="en-US" dirty="0">
                <a:solidFill>
                  <a:srgbClr val="FF0000"/>
                </a:solidFill>
                <a:latin typeface="Comic Sans MS" charset="0"/>
              </a:rPr>
              <a:t>layers for the purposes of just having a layer that does not add any value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DEBBBCE-0147-9333-E7C0-56B92C21AF80}"/>
              </a:ext>
            </a:extLst>
          </p:cNvPr>
          <p:cNvCxnSpPr>
            <a:cxnSpLocks/>
            <a:stCxn id="9" idx="1"/>
          </p:cNvCxnSpPr>
          <p:nvPr/>
        </p:nvCxnSpPr>
        <p:spPr bwMode="auto">
          <a:xfrm flipH="1">
            <a:off x="7308468" y="2821065"/>
            <a:ext cx="997332" cy="631685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40054713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B52F525-320B-DF46-8204-EAFC07CB6EDC}" type="slidenum">
              <a:rPr lang="en-US"/>
              <a:pPr/>
              <a:t>27</a:t>
            </a:fld>
            <a:endParaRPr lang="en-US"/>
          </a:p>
        </p:txBody>
      </p:sp>
      <p:sp>
        <p:nvSpPr>
          <p:cNvPr id="475138" name="Rectangle 2"/>
          <p:cNvSpPr>
            <a:spLocks noGrp="1" noChangeArrowheads="1"/>
          </p:cNvSpPr>
          <p:nvPr>
            <p:ph type="title"/>
          </p:nvPr>
        </p:nvSpPr>
        <p:spPr>
          <a:xfrm>
            <a:off x="952501" y="304800"/>
            <a:ext cx="9797142" cy="1143000"/>
          </a:xfrm>
        </p:spPr>
        <p:txBody>
          <a:bodyPr anchor="t" anchorCtr="0"/>
          <a:lstStyle/>
          <a:p>
            <a:r>
              <a:rPr lang="en-US" dirty="0"/>
              <a:t>Another architecture principal example…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F4DB009-C620-FB4C-919A-CA9F6B5B0B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583"/>
          <a:stretch/>
        </p:blipFill>
        <p:spPr>
          <a:xfrm>
            <a:off x="1752601" y="1638196"/>
            <a:ext cx="6893101" cy="4762604"/>
          </a:xfrm>
          <a:prstGeom prst="rect">
            <a:avLst/>
          </a:prstGeom>
        </p:spPr>
      </p:pic>
      <p:sp>
        <p:nvSpPr>
          <p:cNvPr id="6" name="Text Box 21">
            <a:extLst>
              <a:ext uri="{FF2B5EF4-FFF2-40B4-BE49-F238E27FC236}">
                <a16:creationId xmlns:a16="http://schemas.microsoft.com/office/drawing/2014/main" id="{6079F8D8-46C3-BE47-BA81-AC3AC49658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08107" y="4867872"/>
            <a:ext cx="2328441" cy="8402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  <a:latin typeface="Comic Sans MS" charset="0"/>
              </a:rPr>
              <a:t>Implies reuse emphasis will be in the services layer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BAD9AE9-170C-8343-828C-30AD85FD9FAA}"/>
              </a:ext>
            </a:extLst>
          </p:cNvPr>
          <p:cNvCxnSpPr>
            <a:cxnSpLocks/>
          </p:cNvCxnSpPr>
          <p:nvPr/>
        </p:nvCxnSpPr>
        <p:spPr bwMode="auto">
          <a:xfrm flipH="1">
            <a:off x="7435468" y="5334000"/>
            <a:ext cx="717932" cy="0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9314CE3-4930-6842-8A40-028D06F9ECF5}"/>
              </a:ext>
            </a:extLst>
          </p:cNvPr>
          <p:cNvSpPr txBox="1"/>
          <p:nvPr/>
        </p:nvSpPr>
        <p:spPr>
          <a:xfrm>
            <a:off x="1828801" y="1141076"/>
            <a:ext cx="2862450" cy="4256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Ref: Neil Ford &amp; Mark Richards</a:t>
            </a:r>
            <a:br>
              <a:rPr lang="en-US" sz="1200" dirty="0"/>
            </a:br>
            <a:r>
              <a:rPr lang="en-US" sz="1200" dirty="0"/>
              <a:t>Software Architecture Fundamentals</a:t>
            </a:r>
          </a:p>
        </p:txBody>
      </p:sp>
    </p:spTree>
    <p:extLst>
      <p:ext uri="{BB962C8B-B14F-4D97-AF65-F5344CB8AC3E}">
        <p14:creationId xmlns:p14="http://schemas.microsoft.com/office/powerpoint/2010/main" val="36958424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B52F525-320B-DF46-8204-EAFC07CB6EDC}" type="slidenum">
              <a:rPr lang="en-US"/>
              <a:pPr/>
              <a:t>28</a:t>
            </a:fld>
            <a:endParaRPr lang="en-US"/>
          </a:p>
        </p:txBody>
      </p:sp>
      <p:sp>
        <p:nvSpPr>
          <p:cNvPr id="475138" name="Rectangle 2"/>
          <p:cNvSpPr>
            <a:spLocks noGrp="1" noChangeArrowheads="1"/>
          </p:cNvSpPr>
          <p:nvPr>
            <p:ph type="title"/>
          </p:nvPr>
        </p:nvSpPr>
        <p:spPr>
          <a:xfrm>
            <a:off x="1270908" y="219348"/>
            <a:ext cx="9221560" cy="1143000"/>
          </a:xfrm>
        </p:spPr>
        <p:txBody>
          <a:bodyPr/>
          <a:lstStyle/>
          <a:p>
            <a:r>
              <a:rPr lang="en-US" dirty="0"/>
              <a:t>Design principles can impact many platform and technology aspects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5CE48E2-15FB-AF4D-BB4A-85BF97E634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846"/>
          <a:stretch/>
        </p:blipFill>
        <p:spPr>
          <a:xfrm>
            <a:off x="1676400" y="1819547"/>
            <a:ext cx="6692900" cy="4454897"/>
          </a:xfrm>
          <a:prstGeom prst="rect">
            <a:avLst/>
          </a:prstGeom>
        </p:spPr>
      </p:pic>
      <p:sp>
        <p:nvSpPr>
          <p:cNvPr id="6" name="Text Box 21">
            <a:extLst>
              <a:ext uri="{FF2B5EF4-FFF2-40B4-BE49-F238E27FC236}">
                <a16:creationId xmlns:a16="http://schemas.microsoft.com/office/drawing/2014/main" id="{6601DF3E-F858-CC4D-B6E5-BD87739916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30879" y="3962400"/>
            <a:ext cx="2328441" cy="2086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  <a:latin typeface="Comic Sans MS" charset="0"/>
              </a:rPr>
              <a:t>A design decision that has been shown to have good performance characteristics…</a:t>
            </a:r>
          </a:p>
          <a:p>
            <a:pPr algn="ctr"/>
            <a:r>
              <a:rPr lang="en-US" dirty="0">
                <a:solidFill>
                  <a:srgbClr val="FF0000"/>
                </a:solidFill>
                <a:latin typeface="Comic Sans MS" charset="0"/>
              </a:rPr>
              <a:t>Tradeoff is introduction of complexity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C75BDA8-0D57-BC49-BE57-5F4FE72FAC95}"/>
              </a:ext>
            </a:extLst>
          </p:cNvPr>
          <p:cNvCxnSpPr>
            <a:cxnSpLocks/>
          </p:cNvCxnSpPr>
          <p:nvPr/>
        </p:nvCxnSpPr>
        <p:spPr bwMode="auto">
          <a:xfrm flipH="1">
            <a:off x="7435468" y="5334000"/>
            <a:ext cx="717932" cy="0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088D352-6FD8-0E4B-97FC-70E40D235194}"/>
              </a:ext>
            </a:extLst>
          </p:cNvPr>
          <p:cNvSpPr txBox="1"/>
          <p:nvPr/>
        </p:nvSpPr>
        <p:spPr>
          <a:xfrm>
            <a:off x="2158015" y="1367136"/>
            <a:ext cx="2862450" cy="4256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Ref: Neil Ford &amp; Mark Richards</a:t>
            </a:r>
            <a:br>
              <a:rPr lang="en-US" sz="1200" dirty="0"/>
            </a:br>
            <a:r>
              <a:rPr lang="en-US" sz="1200" dirty="0"/>
              <a:t>Software Architecture Fundamentals</a:t>
            </a:r>
          </a:p>
        </p:txBody>
      </p:sp>
    </p:spTree>
    <p:extLst>
      <p:ext uri="{BB962C8B-B14F-4D97-AF65-F5344CB8AC3E}">
        <p14:creationId xmlns:p14="http://schemas.microsoft.com/office/powerpoint/2010/main" val="7134675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0490FE5-4DDB-7D48-8A29-F95219359E5E}" type="slidenum">
              <a:rPr lang="en-US"/>
              <a:pPr/>
              <a:t>29</a:t>
            </a:fld>
            <a:endParaRPr lang="en-US"/>
          </a:p>
        </p:txBody>
      </p:sp>
      <p:sp>
        <p:nvSpPr>
          <p:cNvPr id="4956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to Architecture</a:t>
            </a:r>
          </a:p>
        </p:txBody>
      </p:sp>
      <p:sp>
        <p:nvSpPr>
          <p:cNvPr id="495619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>
          <a:xfrm>
            <a:off x="298174" y="1193412"/>
            <a:ext cx="11595651" cy="41148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400" dirty="0"/>
              <a:t>The previous definitions presented focus on the vocabulary of architecture components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Terms used: Components, Connectors, Structures, and so on.</a:t>
            </a:r>
          </a:p>
          <a:p>
            <a:pPr>
              <a:lnSpc>
                <a:spcPct val="90000"/>
              </a:lnSpc>
            </a:pPr>
            <a:r>
              <a:rPr lang="en-US" sz="2400" dirty="0"/>
              <a:t>I like to think about architecture in terms of laying out the foundation for design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What </a:t>
            </a:r>
            <a:r>
              <a:rPr lang="en-US" sz="2000" b="1" dirty="0"/>
              <a:t>design decisions </a:t>
            </a:r>
            <a:r>
              <a:rPr lang="en-US" sz="2000" dirty="0"/>
              <a:t>do we need to make, and/or what </a:t>
            </a:r>
            <a:r>
              <a:rPr lang="en-US" sz="2000" b="1" dirty="0"/>
              <a:t>structures do we need to document </a:t>
            </a:r>
            <a:r>
              <a:rPr lang="en-US" sz="2000" dirty="0"/>
              <a:t>in order to realize all of the constraints imposed on the system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Constraints typically come from the non-functional requirements – time to market, budget, technology standards, skillsets, </a:t>
            </a:r>
            <a:r>
              <a:rPr lang="en-US" sz="2000" dirty="0" err="1"/>
              <a:t>etc</a:t>
            </a:r>
            <a:endParaRPr lang="en-US" sz="2000" dirty="0"/>
          </a:p>
          <a:p>
            <a:pPr>
              <a:lnSpc>
                <a:spcPct val="90000"/>
              </a:lnSpc>
            </a:pPr>
            <a:r>
              <a:rPr lang="en-US" sz="2400" dirty="0"/>
              <a:t>Good architecture makes important decisions early and defers less-important decisions to later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Do we really need to pick the database technology up front?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How much should the fact that the system is web-based influence the overall design, can we abstract this for now and specify it later?</a:t>
            </a:r>
          </a:p>
        </p:txBody>
      </p:sp>
    </p:spTree>
    <p:extLst>
      <p:ext uri="{BB962C8B-B14F-4D97-AF65-F5344CB8AC3E}">
        <p14:creationId xmlns:p14="http://schemas.microsoft.com/office/powerpoint/2010/main" val="18912403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88CF279-776B-2942-B25A-D384D52A01EB}" type="slidenum">
              <a:rPr lang="en-US"/>
              <a:pPr/>
              <a:t>3</a:t>
            </a:fld>
            <a:endParaRPr lang="en-US"/>
          </a:p>
        </p:txBody>
      </p:sp>
      <p:sp>
        <p:nvSpPr>
          <p:cNvPr id="472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Architecture - Ingredients</a:t>
            </a:r>
          </a:p>
        </p:txBody>
      </p:sp>
      <p:sp>
        <p:nvSpPr>
          <p:cNvPr id="472067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>
          <a:xfrm>
            <a:off x="2286000" y="1293697"/>
            <a:ext cx="8229600" cy="4343400"/>
          </a:xfrm>
        </p:spPr>
        <p:txBody>
          <a:bodyPr/>
          <a:lstStyle/>
          <a:p>
            <a:pPr marL="0" indent="0">
              <a:lnSpc>
                <a:spcPct val="90000"/>
              </a:lnSpc>
              <a:buNone/>
            </a:pPr>
            <a:r>
              <a:rPr lang="en-US" sz="2800" dirty="0"/>
              <a:t>Most definitions of software architecture generally talk about</a:t>
            </a:r>
            <a:br>
              <a:rPr lang="en-US" sz="2800" u="sng" dirty="0"/>
            </a:br>
            <a:br>
              <a:rPr lang="en-US" sz="2800" u="sng" dirty="0"/>
            </a:br>
            <a:endParaRPr lang="en-US" sz="2400" i="1" dirty="0">
              <a:solidFill>
                <a:srgbClr val="7030A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A81440-C9E4-5B4A-ADC8-C74F0BF9DA96}"/>
              </a:ext>
            </a:extLst>
          </p:cNvPr>
          <p:cNvSpPr txBox="1"/>
          <p:nvPr/>
        </p:nvSpPr>
        <p:spPr>
          <a:xfrm>
            <a:off x="2062519" y="5637097"/>
            <a:ext cx="8458847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7030A0"/>
                </a:solidFill>
                <a:latin typeface="+mn-lt"/>
              </a:rPr>
              <a:t>Think about it, not all ways to connect architecture components together are equally good. </a:t>
            </a:r>
          </a:p>
        </p:txBody>
      </p:sp>
      <p:sp>
        <p:nvSpPr>
          <p:cNvPr id="7" name="Rectangle 3" descr="Rectangle: Click to edit Master text styles&#10;Second level&#10;Third level&#10;Fourth level&#10;Fifth level">
            <a:extLst>
              <a:ext uri="{FF2B5EF4-FFF2-40B4-BE49-F238E27FC236}">
                <a16:creationId xmlns:a16="http://schemas.microsoft.com/office/drawing/2014/main" id="{D76AADF8-715B-1649-9200-CDF37ED2A8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76823" y="2286002"/>
            <a:ext cx="7772400" cy="1642641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10000"/>
              <a:buFont typeface="Wingdings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0"/>
              <a:buChar char="n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" charset="0"/>
              <a:buChar char="w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charset="0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charset="0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charset="0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charset="0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charset="0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charset="0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2800" b="0" kern="0" dirty="0"/>
              <a:t>What are the important “architectural” components</a:t>
            </a:r>
          </a:p>
          <a:p>
            <a:pPr>
              <a:lnSpc>
                <a:spcPct val="90000"/>
              </a:lnSpc>
            </a:pPr>
            <a:r>
              <a:rPr lang="en-US" sz="2800" b="0" kern="0" dirty="0"/>
              <a:t>What are the connectors between the architectural components</a:t>
            </a:r>
          </a:p>
          <a:p>
            <a:pPr>
              <a:lnSpc>
                <a:spcPct val="90000"/>
              </a:lnSpc>
            </a:pPr>
            <a:r>
              <a:rPr lang="en-US" sz="2800" b="0" kern="0" dirty="0"/>
              <a:t>What patterns, constraints, or decisions govern the restrictions on connecting the architectural components.</a:t>
            </a:r>
            <a:endParaRPr lang="en-US" sz="2400" b="0" kern="0" dirty="0"/>
          </a:p>
        </p:txBody>
      </p:sp>
    </p:spTree>
    <p:extLst>
      <p:ext uri="{BB962C8B-B14F-4D97-AF65-F5344CB8AC3E}">
        <p14:creationId xmlns:p14="http://schemas.microsoft.com/office/powerpoint/2010/main" val="18613830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E90FE3F-8DDC-9E4D-B233-EAD437749429}" type="slidenum">
              <a:rPr lang="en-US"/>
              <a:pPr/>
              <a:t>30</a:t>
            </a:fld>
            <a:endParaRPr lang="en-US"/>
          </a:p>
        </p:txBody>
      </p:sp>
      <p:sp>
        <p:nvSpPr>
          <p:cNvPr id="490498" name="Rectangle 2"/>
          <p:cNvSpPr>
            <a:spLocks noGrp="1" noChangeArrowheads="1"/>
          </p:cNvSpPr>
          <p:nvPr>
            <p:ph type="title"/>
          </p:nvPr>
        </p:nvSpPr>
        <p:spPr/>
        <p:txBody>
          <a:bodyPr anchor="t" anchorCtr="0"/>
          <a:lstStyle/>
          <a:p>
            <a:r>
              <a:rPr lang="en-US" sz="3200" dirty="0"/>
              <a:t>Layered Style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6504057-9A56-3642-8D65-AE4BF3CA06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1066800"/>
            <a:ext cx="7085186" cy="472611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0ABED3A-7D5C-9849-8B8B-1BF56407BF9C}"/>
              </a:ext>
            </a:extLst>
          </p:cNvPr>
          <p:cNvSpPr txBox="1"/>
          <p:nvPr/>
        </p:nvSpPr>
        <p:spPr>
          <a:xfrm>
            <a:off x="2590800" y="5943605"/>
            <a:ext cx="6629400" cy="5367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Basic Principle is that you can only interact in one direction with an adjacent layer</a:t>
            </a:r>
          </a:p>
        </p:txBody>
      </p:sp>
    </p:spTree>
    <p:extLst>
      <p:ext uri="{BB962C8B-B14F-4D97-AF65-F5344CB8AC3E}">
        <p14:creationId xmlns:p14="http://schemas.microsoft.com/office/powerpoint/2010/main" val="8212292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E90FE3F-8DDC-9E4D-B233-EAD437749429}" type="slidenum">
              <a:rPr lang="en-US"/>
              <a:pPr/>
              <a:t>31</a:t>
            </a:fld>
            <a:endParaRPr lang="en-US"/>
          </a:p>
        </p:txBody>
      </p:sp>
      <p:sp>
        <p:nvSpPr>
          <p:cNvPr id="490498" name="Rectangle 2"/>
          <p:cNvSpPr>
            <a:spLocks noGrp="1" noChangeArrowheads="1"/>
          </p:cNvSpPr>
          <p:nvPr>
            <p:ph type="title"/>
          </p:nvPr>
        </p:nvSpPr>
        <p:spPr/>
        <p:txBody>
          <a:bodyPr anchor="t" anchorCtr="0"/>
          <a:lstStyle/>
          <a:p>
            <a:r>
              <a:rPr lang="en-US" sz="3200" dirty="0"/>
              <a:t>Layered Style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B236E34-B5CF-594A-B392-152885F75F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401" y="843505"/>
            <a:ext cx="5943600" cy="48756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9411AFB-3563-2445-95AE-CCE1E142189A}"/>
              </a:ext>
            </a:extLst>
          </p:cNvPr>
          <p:cNvSpPr txBox="1"/>
          <p:nvPr/>
        </p:nvSpPr>
        <p:spPr>
          <a:xfrm>
            <a:off x="2590800" y="5943606"/>
            <a:ext cx="6629400" cy="3151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Sometimes Layers are Open To Bypassing</a:t>
            </a:r>
          </a:p>
        </p:txBody>
      </p:sp>
    </p:spTree>
    <p:extLst>
      <p:ext uri="{BB962C8B-B14F-4D97-AF65-F5344CB8AC3E}">
        <p14:creationId xmlns:p14="http://schemas.microsoft.com/office/powerpoint/2010/main" val="11313431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E90FE3F-8DDC-9E4D-B233-EAD437749429}" type="slidenum">
              <a:rPr lang="en-US"/>
              <a:pPr/>
              <a:t>32</a:t>
            </a:fld>
            <a:endParaRPr lang="en-US"/>
          </a:p>
        </p:txBody>
      </p:sp>
      <p:sp>
        <p:nvSpPr>
          <p:cNvPr id="490498" name="Rectangle 2"/>
          <p:cNvSpPr>
            <a:spLocks noGrp="1" noChangeArrowheads="1"/>
          </p:cNvSpPr>
          <p:nvPr>
            <p:ph type="title"/>
          </p:nvPr>
        </p:nvSpPr>
        <p:spPr/>
        <p:txBody>
          <a:bodyPr anchor="t" anchorCtr="0"/>
          <a:lstStyle/>
          <a:p>
            <a:r>
              <a:rPr lang="en-US" sz="3200" dirty="0"/>
              <a:t>Pipe and Filter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3D3FD5-665F-254B-B3AB-F33EA0AAF855}"/>
              </a:ext>
            </a:extLst>
          </p:cNvPr>
          <p:cNvSpPr txBox="1"/>
          <p:nvPr/>
        </p:nvSpPr>
        <p:spPr>
          <a:xfrm>
            <a:off x="2045825" y="1032302"/>
            <a:ext cx="8610600" cy="5923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pipe &amp; filter architecture style is used to wire together processing components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030E77C2-E882-1845-BF80-6694EAA040C8}"/>
              </a:ext>
            </a:extLst>
          </p:cNvPr>
          <p:cNvSpPr/>
          <p:nvPr/>
        </p:nvSpPr>
        <p:spPr bwMode="auto">
          <a:xfrm>
            <a:off x="3124200" y="2133600"/>
            <a:ext cx="1981200" cy="533400"/>
          </a:xfrm>
          <a:prstGeom prst="roundRect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dirty="0"/>
              <a:t>Producer</a:t>
            </a:r>
            <a:endParaRPr lang="en-US" sz="2400" b="0" dirty="0">
              <a:latin typeface="Tahoma" charset="0"/>
              <a:ea typeface="ＭＳ Ｐゴシック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B8F808B-33BA-2D46-8BBF-3C1B65E2A5FF}"/>
              </a:ext>
            </a:extLst>
          </p:cNvPr>
          <p:cNvCxnSpPr>
            <a:stCxn id="3" idx="3"/>
          </p:cNvCxnSpPr>
          <p:nvPr/>
        </p:nvCxnSpPr>
        <p:spPr bwMode="auto">
          <a:xfrm>
            <a:off x="5105400" y="2400300"/>
            <a:ext cx="762000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71882F66-D964-5A4A-8A1D-A8E6814FFC90}"/>
              </a:ext>
            </a:extLst>
          </p:cNvPr>
          <p:cNvSpPr/>
          <p:nvPr/>
        </p:nvSpPr>
        <p:spPr bwMode="auto">
          <a:xfrm>
            <a:off x="3124200" y="2858578"/>
            <a:ext cx="1981200" cy="533400"/>
          </a:xfrm>
          <a:prstGeom prst="roundRect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dirty="0"/>
              <a:t>Transformer</a:t>
            </a:r>
            <a:endParaRPr lang="en-US" sz="2400" b="0" dirty="0">
              <a:latin typeface="Tahoma" charset="0"/>
              <a:ea typeface="ＭＳ Ｐゴシック" charset="0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3B81357-B32A-7849-B2B3-6ED82975BD4A}"/>
              </a:ext>
            </a:extLst>
          </p:cNvPr>
          <p:cNvCxnSpPr>
            <a:stCxn id="9" idx="3"/>
          </p:cNvCxnSpPr>
          <p:nvPr/>
        </p:nvCxnSpPr>
        <p:spPr bwMode="auto">
          <a:xfrm>
            <a:off x="5105400" y="3125278"/>
            <a:ext cx="762000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6C23AD2-EE72-6741-BBA7-445CD84F59D8}"/>
              </a:ext>
            </a:extLst>
          </p:cNvPr>
          <p:cNvCxnSpPr/>
          <p:nvPr/>
        </p:nvCxnSpPr>
        <p:spPr bwMode="auto">
          <a:xfrm>
            <a:off x="2362200" y="3124200"/>
            <a:ext cx="762000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04C014E0-DEB6-2E46-83AF-C6FDA6062E5E}"/>
              </a:ext>
            </a:extLst>
          </p:cNvPr>
          <p:cNvSpPr/>
          <p:nvPr/>
        </p:nvSpPr>
        <p:spPr bwMode="auto">
          <a:xfrm>
            <a:off x="3124200" y="3581400"/>
            <a:ext cx="1981200" cy="533400"/>
          </a:xfrm>
          <a:prstGeom prst="roundRect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dirty="0"/>
              <a:t>Observer</a:t>
            </a:r>
            <a:endParaRPr lang="en-US" sz="2400" b="0" dirty="0">
              <a:latin typeface="Tahoma" charset="0"/>
              <a:ea typeface="ＭＳ Ｐゴシック" charset="0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6ABB868-13A1-3A4B-A78D-DB3DC324E799}"/>
              </a:ext>
            </a:extLst>
          </p:cNvPr>
          <p:cNvCxnSpPr>
            <a:stCxn id="12" idx="3"/>
          </p:cNvCxnSpPr>
          <p:nvPr/>
        </p:nvCxnSpPr>
        <p:spPr bwMode="auto">
          <a:xfrm>
            <a:off x="5105400" y="3848100"/>
            <a:ext cx="762000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ysDot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AC46CFC-2CBE-164F-A414-1FCE24D38706}"/>
              </a:ext>
            </a:extLst>
          </p:cNvPr>
          <p:cNvCxnSpPr/>
          <p:nvPr/>
        </p:nvCxnSpPr>
        <p:spPr bwMode="auto">
          <a:xfrm>
            <a:off x="2362200" y="3847022"/>
            <a:ext cx="762000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F4441E88-70EA-8B48-968C-7E42F2E5C026}"/>
              </a:ext>
            </a:extLst>
          </p:cNvPr>
          <p:cNvSpPr/>
          <p:nvPr/>
        </p:nvSpPr>
        <p:spPr bwMode="auto">
          <a:xfrm>
            <a:off x="3124200" y="4304222"/>
            <a:ext cx="1981200" cy="533400"/>
          </a:xfrm>
          <a:prstGeom prst="roundRect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dirty="0"/>
              <a:t>Splitter</a:t>
            </a:r>
            <a:endParaRPr lang="en-US" sz="2400" b="0" dirty="0">
              <a:latin typeface="Tahoma" charset="0"/>
              <a:ea typeface="ＭＳ Ｐゴシック" charset="0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D6DC12C-4638-BE4E-BFBA-94BB87572B45}"/>
              </a:ext>
            </a:extLst>
          </p:cNvPr>
          <p:cNvCxnSpPr/>
          <p:nvPr/>
        </p:nvCxnSpPr>
        <p:spPr bwMode="auto">
          <a:xfrm>
            <a:off x="2362200" y="4569844"/>
            <a:ext cx="762000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B55DF832-AAE4-F54F-A572-B3733CCDB7BA}"/>
              </a:ext>
            </a:extLst>
          </p:cNvPr>
          <p:cNvSpPr/>
          <p:nvPr/>
        </p:nvSpPr>
        <p:spPr bwMode="auto">
          <a:xfrm>
            <a:off x="3124200" y="5027044"/>
            <a:ext cx="1981200" cy="533400"/>
          </a:xfrm>
          <a:prstGeom prst="roundRect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dirty="0"/>
              <a:t>Merger</a:t>
            </a:r>
            <a:endParaRPr lang="en-US" sz="2400" b="0" dirty="0">
              <a:latin typeface="Tahoma" charset="0"/>
              <a:ea typeface="ＭＳ Ｐゴシック" charset="0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A64FE8C-D5C6-2147-92BC-32913A6C8734}"/>
              </a:ext>
            </a:extLst>
          </p:cNvPr>
          <p:cNvCxnSpPr>
            <a:stCxn id="18" idx="3"/>
          </p:cNvCxnSpPr>
          <p:nvPr/>
        </p:nvCxnSpPr>
        <p:spPr bwMode="auto">
          <a:xfrm>
            <a:off x="5105400" y="5293744"/>
            <a:ext cx="762000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7B9C980A-3130-6B4C-B5D5-9860B70FDDF8}"/>
              </a:ext>
            </a:extLst>
          </p:cNvPr>
          <p:cNvSpPr/>
          <p:nvPr/>
        </p:nvSpPr>
        <p:spPr bwMode="auto">
          <a:xfrm>
            <a:off x="3124200" y="5749866"/>
            <a:ext cx="1981200" cy="533400"/>
          </a:xfrm>
          <a:prstGeom prst="roundRect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dirty="0"/>
              <a:t>Consumer</a:t>
            </a:r>
            <a:endParaRPr lang="en-US" sz="2400" b="0" dirty="0">
              <a:latin typeface="Tahoma" charset="0"/>
              <a:ea typeface="ＭＳ Ｐゴシック" charset="0"/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57BE759-846A-D648-9B3E-8D301415068A}"/>
              </a:ext>
            </a:extLst>
          </p:cNvPr>
          <p:cNvCxnSpPr/>
          <p:nvPr/>
        </p:nvCxnSpPr>
        <p:spPr bwMode="auto">
          <a:xfrm>
            <a:off x="2362200" y="6015488"/>
            <a:ext cx="762000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16755B7A-85EE-3845-8C53-FD3C9CEA4DE9}"/>
              </a:ext>
            </a:extLst>
          </p:cNvPr>
          <p:cNvCxnSpPr/>
          <p:nvPr/>
        </p:nvCxnSpPr>
        <p:spPr bwMode="auto">
          <a:xfrm>
            <a:off x="2362200" y="5105400"/>
            <a:ext cx="762000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301C9539-CFB0-0D47-BD71-829F2625E650}"/>
              </a:ext>
            </a:extLst>
          </p:cNvPr>
          <p:cNvCxnSpPr/>
          <p:nvPr/>
        </p:nvCxnSpPr>
        <p:spPr bwMode="auto">
          <a:xfrm>
            <a:off x="2362200" y="5257800"/>
            <a:ext cx="762000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95127581-4CB3-F546-BDC7-C2F30A537CC4}"/>
              </a:ext>
            </a:extLst>
          </p:cNvPr>
          <p:cNvCxnSpPr/>
          <p:nvPr/>
        </p:nvCxnSpPr>
        <p:spPr bwMode="auto">
          <a:xfrm>
            <a:off x="2362200" y="5410200"/>
            <a:ext cx="762000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D83A1293-77EB-2E45-9A84-5FC556DFD131}"/>
              </a:ext>
            </a:extLst>
          </p:cNvPr>
          <p:cNvCxnSpPr/>
          <p:nvPr/>
        </p:nvCxnSpPr>
        <p:spPr bwMode="auto">
          <a:xfrm>
            <a:off x="5105400" y="4419600"/>
            <a:ext cx="762000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EE5C4470-DE00-4C4E-9E11-55755E4B71CC}"/>
              </a:ext>
            </a:extLst>
          </p:cNvPr>
          <p:cNvCxnSpPr/>
          <p:nvPr/>
        </p:nvCxnSpPr>
        <p:spPr bwMode="auto">
          <a:xfrm>
            <a:off x="5105400" y="4572000"/>
            <a:ext cx="762000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97CDA039-8273-7D47-8405-AAA1E4F3BDFB}"/>
              </a:ext>
            </a:extLst>
          </p:cNvPr>
          <p:cNvCxnSpPr/>
          <p:nvPr/>
        </p:nvCxnSpPr>
        <p:spPr bwMode="auto">
          <a:xfrm>
            <a:off x="5105400" y="4724400"/>
            <a:ext cx="762000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0D7F0E18-FFEC-F345-8AA8-D056BF014918}"/>
              </a:ext>
            </a:extLst>
          </p:cNvPr>
          <p:cNvSpPr txBox="1"/>
          <p:nvPr/>
        </p:nvSpPr>
        <p:spPr>
          <a:xfrm>
            <a:off x="6019800" y="2209801"/>
            <a:ext cx="4495800" cy="3151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Starting component, initiates activity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4BD6649-187F-8949-A667-F3353B02494D}"/>
              </a:ext>
            </a:extLst>
          </p:cNvPr>
          <p:cNvSpPr txBox="1"/>
          <p:nvPr/>
        </p:nvSpPr>
        <p:spPr>
          <a:xfrm>
            <a:off x="6019800" y="2993747"/>
            <a:ext cx="4495800" cy="3151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Input, Processing, Output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B7EA2E3-9130-F64A-9783-2DD1CEBA90D8}"/>
              </a:ext>
            </a:extLst>
          </p:cNvPr>
          <p:cNvSpPr txBox="1"/>
          <p:nvPr/>
        </p:nvSpPr>
        <p:spPr>
          <a:xfrm>
            <a:off x="6009190" y="3677746"/>
            <a:ext cx="4495800" cy="3151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Input, Discard, Pass-through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AFF1B0D-55BB-0A4F-9ECE-58BCCA1634F3}"/>
              </a:ext>
            </a:extLst>
          </p:cNvPr>
          <p:cNvSpPr txBox="1"/>
          <p:nvPr/>
        </p:nvSpPr>
        <p:spPr>
          <a:xfrm>
            <a:off x="6009190" y="4400568"/>
            <a:ext cx="4495800" cy="3151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Input, Optional Processing, Multiple Outputs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07BF88D-2A6F-7845-8D9E-AA2D68FA938C}"/>
              </a:ext>
            </a:extLst>
          </p:cNvPr>
          <p:cNvSpPr txBox="1"/>
          <p:nvPr/>
        </p:nvSpPr>
        <p:spPr>
          <a:xfrm>
            <a:off x="6039091" y="5123390"/>
            <a:ext cx="4495800" cy="3151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Collect Multiple Inputs, Process, Output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35FF0B1-9612-CC4C-A428-AE740736EE4F}"/>
              </a:ext>
            </a:extLst>
          </p:cNvPr>
          <p:cNvSpPr txBox="1"/>
          <p:nvPr/>
        </p:nvSpPr>
        <p:spPr>
          <a:xfrm>
            <a:off x="6009190" y="5913731"/>
            <a:ext cx="4495800" cy="3151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Ending component, stop here</a:t>
            </a:r>
          </a:p>
        </p:txBody>
      </p:sp>
    </p:spTree>
    <p:extLst>
      <p:ext uri="{BB962C8B-B14F-4D97-AF65-F5344CB8AC3E}">
        <p14:creationId xmlns:p14="http://schemas.microsoft.com/office/powerpoint/2010/main" val="1101271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E90FE3F-8DDC-9E4D-B233-EAD437749429}" type="slidenum">
              <a:rPr lang="en-US"/>
              <a:pPr/>
              <a:t>33</a:t>
            </a:fld>
            <a:endParaRPr lang="en-US"/>
          </a:p>
        </p:txBody>
      </p:sp>
      <p:sp>
        <p:nvSpPr>
          <p:cNvPr id="490498" name="Rectangle 2"/>
          <p:cNvSpPr>
            <a:spLocks noGrp="1" noChangeArrowheads="1"/>
          </p:cNvSpPr>
          <p:nvPr>
            <p:ph type="title"/>
          </p:nvPr>
        </p:nvSpPr>
        <p:spPr/>
        <p:txBody>
          <a:bodyPr anchor="t" anchorCtr="0"/>
          <a:lstStyle/>
          <a:p>
            <a:r>
              <a:rPr lang="en-US" sz="3200" dirty="0"/>
              <a:t>Pipe and Filter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3D3FD5-665F-254B-B3AB-F33EA0AAF855}"/>
              </a:ext>
            </a:extLst>
          </p:cNvPr>
          <p:cNvSpPr txBox="1"/>
          <p:nvPr/>
        </p:nvSpPr>
        <p:spPr>
          <a:xfrm>
            <a:off x="2045825" y="1032302"/>
            <a:ext cx="8610600" cy="5923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pipe &amp; filter architecture style is used to wire together processing components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B8F808B-33BA-2D46-8BBF-3C1B65E2A5FF}"/>
              </a:ext>
            </a:extLst>
          </p:cNvPr>
          <p:cNvCxnSpPr>
            <a:cxnSpLocks/>
            <a:stCxn id="50" idx="3"/>
            <a:endCxn id="51" idx="1"/>
          </p:cNvCxnSpPr>
          <p:nvPr/>
        </p:nvCxnSpPr>
        <p:spPr bwMode="auto">
          <a:xfrm>
            <a:off x="3198473" y="4058101"/>
            <a:ext cx="367979" cy="360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25AE45B8-C812-7E48-AD8F-89BE44913C5D}"/>
              </a:ext>
            </a:extLst>
          </p:cNvPr>
          <p:cNvSpPr/>
          <p:nvPr/>
        </p:nvSpPr>
        <p:spPr bwMode="auto">
          <a:xfrm>
            <a:off x="2105630" y="3753300"/>
            <a:ext cx="1092843" cy="609601"/>
          </a:xfrm>
          <a:prstGeom prst="roundRect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dirty="0"/>
              <a:t>Java</a:t>
            </a:r>
            <a:br>
              <a:rPr lang="en-US" dirty="0"/>
            </a:br>
            <a:r>
              <a:rPr lang="en-US" dirty="0"/>
              <a:t>Object</a:t>
            </a:r>
            <a:endParaRPr lang="en-US" b="0" dirty="0">
              <a:latin typeface="Tahoma" charset="0"/>
              <a:ea typeface="ＭＳ Ｐゴシック" charset="0"/>
            </a:endParaRPr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32491A6F-60CE-844E-92E4-35256A66AD45}"/>
              </a:ext>
            </a:extLst>
          </p:cNvPr>
          <p:cNvSpPr/>
          <p:nvPr/>
        </p:nvSpPr>
        <p:spPr bwMode="auto">
          <a:xfrm>
            <a:off x="3566452" y="3756903"/>
            <a:ext cx="1245243" cy="609601"/>
          </a:xfrm>
          <a:prstGeom prst="roundRect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dirty="0"/>
              <a:t>Java</a:t>
            </a:r>
            <a:br>
              <a:rPr lang="en-US" dirty="0"/>
            </a:br>
            <a:r>
              <a:rPr lang="en-US" dirty="0"/>
              <a:t>Serializer</a:t>
            </a:r>
            <a:endParaRPr lang="en-US" b="0" dirty="0">
              <a:latin typeface="Tahoma" charset="0"/>
              <a:ea typeface="ＭＳ Ｐゴシック" charset="0"/>
            </a:endParaRP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4C43079D-9EB5-0B4E-A0EC-9672CB9ECAC3}"/>
              </a:ext>
            </a:extLst>
          </p:cNvPr>
          <p:cNvCxnSpPr>
            <a:cxnSpLocks/>
          </p:cNvCxnSpPr>
          <p:nvPr/>
        </p:nvCxnSpPr>
        <p:spPr bwMode="auto">
          <a:xfrm>
            <a:off x="4163030" y="5661903"/>
            <a:ext cx="0" cy="38099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5BB9DCC8-EBEA-2D44-8DAE-7910F0FF1E92}"/>
              </a:ext>
            </a:extLst>
          </p:cNvPr>
          <p:cNvSpPr/>
          <p:nvPr/>
        </p:nvSpPr>
        <p:spPr bwMode="auto">
          <a:xfrm>
            <a:off x="2105629" y="4571500"/>
            <a:ext cx="1092844" cy="609601"/>
          </a:xfrm>
          <a:prstGeom prst="roundRect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dirty="0"/>
              <a:t>Node</a:t>
            </a:r>
            <a:br>
              <a:rPr lang="en-US" dirty="0"/>
            </a:br>
            <a:r>
              <a:rPr lang="en-US" dirty="0"/>
              <a:t>Object</a:t>
            </a:r>
            <a:endParaRPr lang="en-US" b="0" dirty="0">
              <a:latin typeface="Tahoma" charset="0"/>
              <a:ea typeface="ＭＳ Ｐゴシック" charset="0"/>
            </a:endParaRP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15AF4994-EF41-4E47-BD67-4E155D195199}"/>
              </a:ext>
            </a:extLst>
          </p:cNvPr>
          <p:cNvSpPr/>
          <p:nvPr/>
        </p:nvSpPr>
        <p:spPr bwMode="auto">
          <a:xfrm>
            <a:off x="2105629" y="5433301"/>
            <a:ext cx="1072107" cy="609601"/>
          </a:xfrm>
          <a:prstGeom prst="roundRect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b="0" dirty="0" err="1">
                <a:latin typeface="Tahoma" charset="0"/>
                <a:ea typeface="ＭＳ Ｐゴシック" charset="0"/>
              </a:rPr>
              <a:t>GoLang</a:t>
            </a:r>
            <a:br>
              <a:rPr lang="en-US" b="0" dirty="0">
                <a:latin typeface="Tahoma" charset="0"/>
                <a:ea typeface="ＭＳ Ｐゴシック" charset="0"/>
              </a:rPr>
            </a:br>
            <a:r>
              <a:rPr lang="en-US" b="0" dirty="0">
                <a:latin typeface="Tahoma" charset="0"/>
                <a:ea typeface="ＭＳ Ｐゴシック" charset="0"/>
              </a:rPr>
              <a:t>Struct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004724A4-D6F4-6C4C-B2E4-0C1B5C0C0A9F}"/>
              </a:ext>
            </a:extLst>
          </p:cNvPr>
          <p:cNvSpPr/>
          <p:nvPr/>
        </p:nvSpPr>
        <p:spPr bwMode="auto">
          <a:xfrm>
            <a:off x="3599005" y="4571854"/>
            <a:ext cx="1245243" cy="609601"/>
          </a:xfrm>
          <a:prstGeom prst="roundRect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dirty="0"/>
              <a:t>JavaScript</a:t>
            </a:r>
            <a:br>
              <a:rPr lang="en-US" dirty="0"/>
            </a:br>
            <a:r>
              <a:rPr lang="en-US" dirty="0"/>
              <a:t>Serializer</a:t>
            </a:r>
            <a:endParaRPr lang="en-US" b="0" dirty="0">
              <a:latin typeface="Tahoma" charset="0"/>
              <a:ea typeface="ＭＳ Ｐゴシック" charset="0"/>
            </a:endParaRP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894D7E4A-FCF0-7B44-9CB4-2A342EF8C7BA}"/>
              </a:ext>
            </a:extLst>
          </p:cNvPr>
          <p:cNvSpPr/>
          <p:nvPr/>
        </p:nvSpPr>
        <p:spPr bwMode="auto">
          <a:xfrm>
            <a:off x="3603588" y="5433303"/>
            <a:ext cx="1245243" cy="609601"/>
          </a:xfrm>
          <a:prstGeom prst="roundRect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dirty="0" err="1"/>
              <a:t>GoLang</a:t>
            </a:r>
            <a:br>
              <a:rPr lang="en-US" dirty="0"/>
            </a:br>
            <a:r>
              <a:rPr lang="en-US" dirty="0"/>
              <a:t>Serializer</a:t>
            </a:r>
            <a:endParaRPr lang="en-US" b="0" dirty="0">
              <a:latin typeface="Tahoma" charset="0"/>
              <a:ea typeface="ＭＳ Ｐゴシック" charset="0"/>
            </a:endParaRP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5AE0A27-E99A-0F4F-A319-9D885BDF8AF9}"/>
              </a:ext>
            </a:extLst>
          </p:cNvPr>
          <p:cNvCxnSpPr>
            <a:cxnSpLocks/>
            <a:stCxn id="28" idx="3"/>
            <a:endCxn id="31" idx="1"/>
          </p:cNvCxnSpPr>
          <p:nvPr/>
        </p:nvCxnSpPr>
        <p:spPr bwMode="auto">
          <a:xfrm>
            <a:off x="3198474" y="4876300"/>
            <a:ext cx="400531" cy="35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373DA52B-D561-454E-9B19-C97BD12CF644}"/>
              </a:ext>
            </a:extLst>
          </p:cNvPr>
          <p:cNvCxnSpPr>
            <a:cxnSpLocks/>
            <a:stCxn id="29" idx="3"/>
            <a:endCxn id="32" idx="1"/>
          </p:cNvCxnSpPr>
          <p:nvPr/>
        </p:nvCxnSpPr>
        <p:spPr bwMode="auto">
          <a:xfrm>
            <a:off x="3177735" y="5738101"/>
            <a:ext cx="425852" cy="2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1DCFFFA0-B243-6846-BCA6-138AEE34C8D8}"/>
              </a:ext>
            </a:extLst>
          </p:cNvPr>
          <p:cNvSpPr/>
          <p:nvPr/>
        </p:nvSpPr>
        <p:spPr bwMode="auto">
          <a:xfrm>
            <a:off x="5244779" y="4571499"/>
            <a:ext cx="1245243" cy="609601"/>
          </a:xfrm>
          <a:prstGeom prst="roundRect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dirty="0"/>
              <a:t>Network</a:t>
            </a:r>
            <a:br>
              <a:rPr lang="en-US" dirty="0"/>
            </a:br>
            <a:r>
              <a:rPr lang="en-US" dirty="0"/>
              <a:t>Writer</a:t>
            </a:r>
            <a:endParaRPr lang="en-US" b="0" dirty="0">
              <a:latin typeface="Tahoma" charset="0"/>
              <a:ea typeface="ＭＳ Ｐゴシック" charset="0"/>
            </a:endParaRP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63A8007A-AD3F-4C42-A805-0BD2CCB67FD7}"/>
              </a:ext>
            </a:extLst>
          </p:cNvPr>
          <p:cNvCxnSpPr>
            <a:cxnSpLocks/>
          </p:cNvCxnSpPr>
          <p:nvPr/>
        </p:nvCxnSpPr>
        <p:spPr bwMode="auto">
          <a:xfrm>
            <a:off x="4825924" y="4876298"/>
            <a:ext cx="400531" cy="35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9" name="Elbow Connector 58">
            <a:extLst>
              <a:ext uri="{FF2B5EF4-FFF2-40B4-BE49-F238E27FC236}">
                <a16:creationId xmlns:a16="http://schemas.microsoft.com/office/drawing/2014/main" id="{893833A0-9884-C146-8D25-C390E5DC683D}"/>
              </a:ext>
            </a:extLst>
          </p:cNvPr>
          <p:cNvCxnSpPr>
            <a:cxnSpLocks/>
            <a:stCxn id="51" idx="3"/>
            <a:endCxn id="45" idx="0"/>
          </p:cNvCxnSpPr>
          <p:nvPr/>
        </p:nvCxnSpPr>
        <p:spPr bwMode="auto">
          <a:xfrm>
            <a:off x="4811694" y="4061704"/>
            <a:ext cx="1055706" cy="509795"/>
          </a:xfrm>
          <a:prstGeom prst="bentConnector2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60" name="Elbow Connector 59">
            <a:extLst>
              <a:ext uri="{FF2B5EF4-FFF2-40B4-BE49-F238E27FC236}">
                <a16:creationId xmlns:a16="http://schemas.microsoft.com/office/drawing/2014/main" id="{B0EA922E-2115-5D48-931A-AF8F8B6A28F7}"/>
              </a:ext>
            </a:extLst>
          </p:cNvPr>
          <p:cNvCxnSpPr>
            <a:cxnSpLocks/>
            <a:stCxn id="32" idx="3"/>
            <a:endCxn id="45" idx="2"/>
          </p:cNvCxnSpPr>
          <p:nvPr/>
        </p:nvCxnSpPr>
        <p:spPr bwMode="auto">
          <a:xfrm flipV="1">
            <a:off x="4848830" y="5181099"/>
            <a:ext cx="1018570" cy="557004"/>
          </a:xfrm>
          <a:prstGeom prst="bentConnector2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61" name="Rounded Rectangle 60">
            <a:extLst>
              <a:ext uri="{FF2B5EF4-FFF2-40B4-BE49-F238E27FC236}">
                <a16:creationId xmlns:a16="http://schemas.microsoft.com/office/drawing/2014/main" id="{7BD4445A-966C-754D-81B8-E285C8E9BDA0}"/>
              </a:ext>
            </a:extLst>
          </p:cNvPr>
          <p:cNvSpPr/>
          <p:nvPr/>
        </p:nvSpPr>
        <p:spPr bwMode="auto">
          <a:xfrm>
            <a:off x="6880186" y="4599218"/>
            <a:ext cx="1245243" cy="609601"/>
          </a:xfrm>
          <a:prstGeom prst="roundRect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dirty="0"/>
              <a:t>Network</a:t>
            </a:r>
            <a:br>
              <a:rPr lang="en-US" dirty="0"/>
            </a:br>
            <a:r>
              <a:rPr lang="en-US" dirty="0"/>
              <a:t>Reader</a:t>
            </a:r>
            <a:endParaRPr lang="en-US" b="0" dirty="0">
              <a:latin typeface="Tahoma" charset="0"/>
              <a:ea typeface="ＭＳ Ｐゴシック" charset="0"/>
            </a:endParaRP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8C67B474-39D0-5D46-881C-0E9A740D3071}"/>
              </a:ext>
            </a:extLst>
          </p:cNvPr>
          <p:cNvCxnSpPr>
            <a:cxnSpLocks/>
          </p:cNvCxnSpPr>
          <p:nvPr/>
        </p:nvCxnSpPr>
        <p:spPr bwMode="auto">
          <a:xfrm>
            <a:off x="6484714" y="4903663"/>
            <a:ext cx="400531" cy="35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DB1D3ABE-6887-734F-90DB-A7161BDFF731}"/>
              </a:ext>
            </a:extLst>
          </p:cNvPr>
          <p:cNvSpPr/>
          <p:nvPr/>
        </p:nvSpPr>
        <p:spPr bwMode="auto">
          <a:xfrm>
            <a:off x="8480386" y="4595102"/>
            <a:ext cx="1245243" cy="609601"/>
          </a:xfrm>
          <a:prstGeom prst="roundRect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dirty="0"/>
              <a:t>Python</a:t>
            </a:r>
            <a:br>
              <a:rPr lang="en-US" dirty="0"/>
            </a:br>
            <a:r>
              <a:rPr lang="en-US" dirty="0" err="1"/>
              <a:t>Deserializer</a:t>
            </a:r>
            <a:endParaRPr lang="en-US" b="0" dirty="0">
              <a:latin typeface="Tahoma" charset="0"/>
              <a:ea typeface="ＭＳ Ｐゴシック" charset="0"/>
            </a:endParaRPr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12EA2DAC-B533-8444-A5DC-C42108FBBC0C}"/>
              </a:ext>
            </a:extLst>
          </p:cNvPr>
          <p:cNvSpPr/>
          <p:nvPr/>
        </p:nvSpPr>
        <p:spPr bwMode="auto">
          <a:xfrm>
            <a:off x="8556586" y="5638800"/>
            <a:ext cx="1092843" cy="609601"/>
          </a:xfrm>
          <a:prstGeom prst="roundRect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dirty="0"/>
              <a:t>Python</a:t>
            </a:r>
            <a:br>
              <a:rPr lang="en-US" dirty="0"/>
            </a:br>
            <a:r>
              <a:rPr lang="en-US" dirty="0"/>
              <a:t>Object</a:t>
            </a:r>
            <a:endParaRPr lang="en-US" b="0" dirty="0">
              <a:latin typeface="Tahoma" charset="0"/>
              <a:ea typeface="ＭＳ Ｐゴシック" charset="0"/>
            </a:endParaRP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71E16B50-C061-9140-80CA-021CDAEF4C42}"/>
              </a:ext>
            </a:extLst>
          </p:cNvPr>
          <p:cNvCxnSpPr>
            <a:cxnSpLocks/>
            <a:stCxn id="61" idx="3"/>
            <a:endCxn id="64" idx="1"/>
          </p:cNvCxnSpPr>
          <p:nvPr/>
        </p:nvCxnSpPr>
        <p:spPr bwMode="auto">
          <a:xfrm flipV="1">
            <a:off x="8125429" y="4899902"/>
            <a:ext cx="354957" cy="411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25177B88-1EE0-034C-B986-AFF2DD187BAF}"/>
              </a:ext>
            </a:extLst>
          </p:cNvPr>
          <p:cNvCxnSpPr>
            <a:cxnSpLocks/>
            <a:stCxn id="64" idx="2"/>
            <a:endCxn id="65" idx="0"/>
          </p:cNvCxnSpPr>
          <p:nvPr/>
        </p:nvCxnSpPr>
        <p:spPr bwMode="auto">
          <a:xfrm>
            <a:off x="9103007" y="5204703"/>
            <a:ext cx="0" cy="43409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68" name="Rounded Rectangle 67">
            <a:extLst>
              <a:ext uri="{FF2B5EF4-FFF2-40B4-BE49-F238E27FC236}">
                <a16:creationId xmlns:a16="http://schemas.microsoft.com/office/drawing/2014/main" id="{C4982579-B3AC-FA41-BB09-81775C01EA99}"/>
              </a:ext>
            </a:extLst>
          </p:cNvPr>
          <p:cNvSpPr/>
          <p:nvPr/>
        </p:nvSpPr>
        <p:spPr bwMode="auto">
          <a:xfrm>
            <a:off x="2133601" y="2213400"/>
            <a:ext cx="1092843" cy="609601"/>
          </a:xfrm>
          <a:prstGeom prst="roundRect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dirty="0"/>
              <a:t>Service</a:t>
            </a:r>
            <a:br>
              <a:rPr lang="en-US" dirty="0"/>
            </a:br>
            <a:r>
              <a:rPr lang="en-US" dirty="0"/>
              <a:t>Definition</a:t>
            </a:r>
            <a:endParaRPr lang="en-US" b="0" dirty="0">
              <a:latin typeface="Tahoma" charset="0"/>
              <a:ea typeface="ＭＳ Ｐゴシック" charset="0"/>
            </a:endParaRPr>
          </a:p>
        </p:txBody>
      </p:sp>
      <p:sp>
        <p:nvSpPr>
          <p:cNvPr id="69" name="Rounded Rectangle 68">
            <a:extLst>
              <a:ext uri="{FF2B5EF4-FFF2-40B4-BE49-F238E27FC236}">
                <a16:creationId xmlns:a16="http://schemas.microsoft.com/office/drawing/2014/main" id="{A576729B-9157-5D43-B75E-D6658A58A018}"/>
              </a:ext>
            </a:extLst>
          </p:cNvPr>
          <p:cNvSpPr/>
          <p:nvPr/>
        </p:nvSpPr>
        <p:spPr bwMode="auto">
          <a:xfrm>
            <a:off x="3636623" y="2209801"/>
            <a:ext cx="1245243" cy="609601"/>
          </a:xfrm>
          <a:prstGeom prst="roundRect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dirty="0"/>
              <a:t>Service</a:t>
            </a:r>
            <a:br>
              <a:rPr lang="en-US" dirty="0"/>
            </a:br>
            <a:r>
              <a:rPr lang="en-US" dirty="0"/>
              <a:t>Compiler</a:t>
            </a:r>
            <a:endParaRPr lang="en-US" b="0" dirty="0">
              <a:latin typeface="Tahoma" charset="0"/>
              <a:ea typeface="ＭＳ Ｐゴシック" charset="0"/>
            </a:endParaRPr>
          </a:p>
        </p:txBody>
      </p:sp>
      <p:sp>
        <p:nvSpPr>
          <p:cNvPr id="70" name="Rounded Rectangle 69">
            <a:extLst>
              <a:ext uri="{FF2B5EF4-FFF2-40B4-BE49-F238E27FC236}">
                <a16:creationId xmlns:a16="http://schemas.microsoft.com/office/drawing/2014/main" id="{EF55BA10-4840-374A-8D72-FDEF0548F975}"/>
              </a:ext>
            </a:extLst>
          </p:cNvPr>
          <p:cNvSpPr/>
          <p:nvPr/>
        </p:nvSpPr>
        <p:spPr bwMode="auto">
          <a:xfrm>
            <a:off x="5562601" y="1828801"/>
            <a:ext cx="1245243" cy="609601"/>
          </a:xfrm>
          <a:prstGeom prst="roundRect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dirty="0"/>
              <a:t>Language</a:t>
            </a:r>
            <a:br>
              <a:rPr lang="en-US" dirty="0"/>
            </a:br>
            <a:r>
              <a:rPr lang="en-US" dirty="0"/>
              <a:t>Serializer</a:t>
            </a:r>
            <a:endParaRPr lang="en-US" b="0" dirty="0">
              <a:latin typeface="Tahoma" charset="0"/>
              <a:ea typeface="ＭＳ Ｐゴシック" charset="0"/>
            </a:endParaRPr>
          </a:p>
        </p:txBody>
      </p:sp>
      <p:sp>
        <p:nvSpPr>
          <p:cNvPr id="71" name="Rounded Rectangle 70">
            <a:extLst>
              <a:ext uri="{FF2B5EF4-FFF2-40B4-BE49-F238E27FC236}">
                <a16:creationId xmlns:a16="http://schemas.microsoft.com/office/drawing/2014/main" id="{6152D4BD-0388-E84D-B42A-091A6921BAC1}"/>
              </a:ext>
            </a:extLst>
          </p:cNvPr>
          <p:cNvSpPr/>
          <p:nvPr/>
        </p:nvSpPr>
        <p:spPr bwMode="auto">
          <a:xfrm>
            <a:off x="5562601" y="2597174"/>
            <a:ext cx="1245243" cy="609601"/>
          </a:xfrm>
          <a:prstGeom prst="roundRect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dirty="0"/>
              <a:t>Language</a:t>
            </a:r>
            <a:br>
              <a:rPr lang="en-US" dirty="0"/>
            </a:br>
            <a:r>
              <a:rPr lang="en-US" dirty="0" err="1"/>
              <a:t>Deserializer</a:t>
            </a:r>
            <a:endParaRPr lang="en-US" b="0" dirty="0">
              <a:latin typeface="Tahoma" charset="0"/>
              <a:ea typeface="ＭＳ Ｐゴシック" charset="0"/>
            </a:endParaRPr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ABA47DF5-34F9-434F-B9A8-6451064D0FB7}"/>
              </a:ext>
            </a:extLst>
          </p:cNvPr>
          <p:cNvCxnSpPr>
            <a:cxnSpLocks/>
            <a:stCxn id="68" idx="3"/>
            <a:endCxn id="69" idx="1"/>
          </p:cNvCxnSpPr>
          <p:nvPr/>
        </p:nvCxnSpPr>
        <p:spPr bwMode="auto">
          <a:xfrm flipV="1">
            <a:off x="3226444" y="2514602"/>
            <a:ext cx="410179" cy="359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C12FB0B0-E419-AC48-ABC5-6CD82CEA2666}"/>
              </a:ext>
            </a:extLst>
          </p:cNvPr>
          <p:cNvCxnSpPr>
            <a:cxnSpLocks/>
            <a:stCxn id="69" idx="3"/>
            <a:endCxn id="70" idx="1"/>
          </p:cNvCxnSpPr>
          <p:nvPr/>
        </p:nvCxnSpPr>
        <p:spPr bwMode="auto">
          <a:xfrm flipV="1">
            <a:off x="4881866" y="2133601"/>
            <a:ext cx="680735" cy="38100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9CC0B308-5DDD-174B-91E9-C59DA3CD9ACD}"/>
              </a:ext>
            </a:extLst>
          </p:cNvPr>
          <p:cNvCxnSpPr>
            <a:cxnSpLocks/>
            <a:stCxn id="69" idx="3"/>
            <a:endCxn id="71" idx="1"/>
          </p:cNvCxnSpPr>
          <p:nvPr/>
        </p:nvCxnSpPr>
        <p:spPr bwMode="auto">
          <a:xfrm>
            <a:off x="4881866" y="2514602"/>
            <a:ext cx="680735" cy="38737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71ADD13B-F87B-1D4B-ABEF-C2826EC5C8CB}"/>
              </a:ext>
            </a:extLst>
          </p:cNvPr>
          <p:cNvCxnSpPr/>
          <p:nvPr/>
        </p:nvCxnSpPr>
        <p:spPr bwMode="auto">
          <a:xfrm>
            <a:off x="2045826" y="3429000"/>
            <a:ext cx="7860175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6652088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E90FE3F-8DDC-9E4D-B233-EAD437749429}" type="slidenum">
              <a:rPr lang="en-US"/>
              <a:pPr/>
              <a:t>34</a:t>
            </a:fld>
            <a:endParaRPr lang="en-US"/>
          </a:p>
        </p:txBody>
      </p:sp>
      <p:sp>
        <p:nvSpPr>
          <p:cNvPr id="490498" name="Rectangle 2"/>
          <p:cNvSpPr>
            <a:spLocks noGrp="1" noChangeArrowheads="1"/>
          </p:cNvSpPr>
          <p:nvPr>
            <p:ph type="title"/>
          </p:nvPr>
        </p:nvSpPr>
        <p:spPr/>
        <p:txBody>
          <a:bodyPr anchor="t" anchorCtr="0"/>
          <a:lstStyle/>
          <a:p>
            <a:r>
              <a:rPr lang="en-US" sz="3200" dirty="0"/>
              <a:t>Microkernel Architecture Style</a:t>
            </a:r>
          </a:p>
        </p:txBody>
      </p:sp>
      <p:pic>
        <p:nvPicPr>
          <p:cNvPr id="21506" name="Picture 2" descr="Alt Text">
            <a:extLst>
              <a:ext uri="{FF2B5EF4-FFF2-40B4-BE49-F238E27FC236}">
                <a16:creationId xmlns:a16="http://schemas.microsoft.com/office/drawing/2014/main" id="{1B8043A5-EDBE-6820-9F58-FFEEA97E15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292" y="1193598"/>
            <a:ext cx="6998386" cy="4720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54D1C94-C038-3038-9072-F1AA3D4F28BC}"/>
              </a:ext>
            </a:extLst>
          </p:cNvPr>
          <p:cNvSpPr txBox="1"/>
          <p:nvPr/>
        </p:nvSpPr>
        <p:spPr>
          <a:xfrm>
            <a:off x="7809471" y="1114687"/>
            <a:ext cx="4090086" cy="43304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>
                <a:latin typeface="+mn-lt"/>
              </a:rPr>
              <a:t>A common architecture style for Software as a Service solutions</a:t>
            </a:r>
          </a:p>
          <a:p>
            <a:endParaRPr lang="en-US" b="0" dirty="0">
              <a:latin typeface="+mn-lt"/>
            </a:endParaRPr>
          </a:p>
          <a:p>
            <a:r>
              <a:rPr lang="en-US" b="0" dirty="0">
                <a:latin typeface="+mn-lt"/>
              </a:rPr>
              <a:t>The “Core System” provides the value added functionality out of the box</a:t>
            </a:r>
            <a:br>
              <a:rPr lang="en-US" b="0" dirty="0">
                <a:latin typeface="+mn-lt"/>
              </a:rPr>
            </a:br>
            <a:br>
              <a:rPr lang="en-US" b="0" dirty="0">
                <a:latin typeface="+mn-lt"/>
              </a:rPr>
            </a:br>
            <a:r>
              <a:rPr lang="en-US" b="0" dirty="0">
                <a:latin typeface="+mn-lt"/>
              </a:rPr>
              <a:t>The “Plug In Component” can be other purchased software specific to an industry vertical (e.g., healthcare, telecom, </a:t>
            </a:r>
            <a:r>
              <a:rPr lang="en-US" b="0" dirty="0" err="1">
                <a:latin typeface="+mn-lt"/>
              </a:rPr>
              <a:t>etc</a:t>
            </a:r>
            <a:r>
              <a:rPr lang="en-US" b="0" dirty="0">
                <a:latin typeface="+mn-lt"/>
              </a:rPr>
              <a:t>), or custom code </a:t>
            </a:r>
            <a:r>
              <a:rPr lang="en-US" b="0" dirty="0" err="1">
                <a:latin typeface="+mn-lt"/>
              </a:rPr>
              <a:t>taylored</a:t>
            </a:r>
            <a:r>
              <a:rPr lang="en-US" b="0" dirty="0">
                <a:latin typeface="+mn-lt"/>
              </a:rPr>
              <a:t> to a specific need. </a:t>
            </a:r>
          </a:p>
          <a:p>
            <a:endParaRPr lang="en-US" b="0" dirty="0">
              <a:latin typeface="+mn-lt"/>
            </a:endParaRPr>
          </a:p>
          <a:p>
            <a:r>
              <a:rPr lang="en-US" b="0" dirty="0">
                <a:latin typeface="+mn-lt"/>
              </a:rPr>
              <a:t>Often-times the core system will prove an API or SDK to enable the plug-in ecosystem</a:t>
            </a:r>
          </a:p>
        </p:txBody>
      </p:sp>
    </p:spTree>
    <p:extLst>
      <p:ext uri="{BB962C8B-B14F-4D97-AF65-F5344CB8AC3E}">
        <p14:creationId xmlns:p14="http://schemas.microsoft.com/office/powerpoint/2010/main" val="32031118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E90FE3F-8DDC-9E4D-B233-EAD437749429}" type="slidenum">
              <a:rPr lang="en-US"/>
              <a:pPr/>
              <a:t>35</a:t>
            </a:fld>
            <a:endParaRPr lang="en-US"/>
          </a:p>
        </p:txBody>
      </p:sp>
      <p:sp>
        <p:nvSpPr>
          <p:cNvPr id="490498" name="Rectangle 2"/>
          <p:cNvSpPr>
            <a:spLocks noGrp="1" noChangeArrowheads="1"/>
          </p:cNvSpPr>
          <p:nvPr>
            <p:ph type="title"/>
          </p:nvPr>
        </p:nvSpPr>
        <p:spPr/>
        <p:txBody>
          <a:bodyPr anchor="t" anchorCtr="0"/>
          <a:lstStyle/>
          <a:p>
            <a:r>
              <a:rPr lang="en-US" sz="3200" dirty="0"/>
              <a:t>Microkernel Architecture Style - Examples</a:t>
            </a:r>
          </a:p>
        </p:txBody>
      </p:sp>
      <p:pic>
        <p:nvPicPr>
          <p:cNvPr id="23554" name="Picture 2" descr="Image result for salesforce logo">
            <a:extLst>
              <a:ext uri="{FF2B5EF4-FFF2-40B4-BE49-F238E27FC236}">
                <a16:creationId xmlns:a16="http://schemas.microsoft.com/office/drawing/2014/main" id="{36C3A92F-F7FB-952C-4A8C-6737710885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630" y="1108249"/>
            <a:ext cx="3410193" cy="1919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6" name="Picture 4" descr="Image result for visual studio code logo">
            <a:extLst>
              <a:ext uri="{FF2B5EF4-FFF2-40B4-BE49-F238E27FC236}">
                <a16:creationId xmlns:a16="http://schemas.microsoft.com/office/drawing/2014/main" id="{07D867E5-4D31-46F0-8B98-80A7BA75BE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7709" y="3311611"/>
            <a:ext cx="3296359" cy="1856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8" name="Picture 6" descr="Image result for slack logo">
            <a:extLst>
              <a:ext uri="{FF2B5EF4-FFF2-40B4-BE49-F238E27FC236}">
                <a16:creationId xmlns:a16="http://schemas.microsoft.com/office/drawing/2014/main" id="{148BFC87-9D0C-8367-56EA-B317054B29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297749"/>
            <a:ext cx="2933700" cy="165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60" name="Picture 8" descr="Image result for SAP Logo">
            <a:extLst>
              <a:ext uri="{FF2B5EF4-FFF2-40B4-BE49-F238E27FC236}">
                <a16:creationId xmlns:a16="http://schemas.microsoft.com/office/drawing/2014/main" id="{61DA5280-C103-EF4A-D570-B0019CDE76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8528" y="3542569"/>
            <a:ext cx="2783872" cy="1381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62" name="Picture 10" descr="Image result for google chrome icon">
            <a:extLst>
              <a:ext uri="{FF2B5EF4-FFF2-40B4-BE49-F238E27FC236}">
                <a16:creationId xmlns:a16="http://schemas.microsoft.com/office/drawing/2014/main" id="{0953DD9F-6B3E-9071-AF9D-A29C90CF04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311" y="3466471"/>
            <a:ext cx="1533668" cy="1533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77547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2368D7B-AC94-D646-9C9E-957DB3F91338}" type="slidenum">
              <a:rPr lang="en-US"/>
              <a:pPr/>
              <a:t>36</a:t>
            </a:fld>
            <a:endParaRPr lang="en-US"/>
          </a:p>
        </p:txBody>
      </p:sp>
      <p:sp>
        <p:nvSpPr>
          <p:cNvPr id="51405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Event Architectures – Event Notification</a:t>
            </a:r>
          </a:p>
        </p:txBody>
      </p:sp>
      <p:sp>
        <p:nvSpPr>
          <p:cNvPr id="2" name="Rectangle 1"/>
          <p:cNvSpPr/>
          <p:nvPr/>
        </p:nvSpPr>
        <p:spPr bwMode="auto">
          <a:xfrm>
            <a:off x="3429000" y="2426042"/>
            <a:ext cx="838200" cy="5334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sz="2400" b="0" dirty="0">
                <a:latin typeface="Tahoma" charset="0"/>
                <a:ea typeface="ＭＳ Ｐゴシック" charset="0"/>
              </a:rPr>
              <a:t>S1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4572000" y="2426042"/>
            <a:ext cx="838200" cy="5334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sz="2400" b="0" dirty="0">
                <a:latin typeface="Tahoma" charset="0"/>
                <a:ea typeface="ＭＳ Ｐゴシック" charset="0"/>
              </a:rPr>
              <a:t>S2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5715000" y="2426042"/>
            <a:ext cx="838200" cy="5334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dirty="0"/>
              <a:t>S3</a:t>
            </a:r>
            <a:endParaRPr lang="en-US" sz="2400" b="0" dirty="0">
              <a:latin typeface="Tahoma" charset="0"/>
              <a:ea typeface="ＭＳ Ｐゴシック" charset="0"/>
            </a:endParaRPr>
          </a:p>
        </p:txBody>
      </p:sp>
      <p:sp>
        <p:nvSpPr>
          <p:cNvPr id="3" name="Triangle 2"/>
          <p:cNvSpPr/>
          <p:nvPr/>
        </p:nvSpPr>
        <p:spPr bwMode="auto">
          <a:xfrm rot="5400000">
            <a:off x="4762500" y="3390899"/>
            <a:ext cx="685800" cy="762000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ct val="100000"/>
              </a:lnSpc>
            </a:pPr>
            <a:r>
              <a:rPr lang="en-US" sz="2400" b="0" dirty="0">
                <a:latin typeface="Tahoma" charset="0"/>
                <a:ea typeface="ＭＳ Ｐゴシック" charset="0"/>
              </a:rPr>
              <a:t>e1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6954795" y="2426042"/>
            <a:ext cx="838200" cy="5334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dirty="0"/>
              <a:t>S4</a:t>
            </a:r>
            <a:endParaRPr lang="en-US" sz="2400" b="0" dirty="0">
              <a:latin typeface="Tahoma" charset="0"/>
              <a:ea typeface="ＭＳ Ｐゴシック" charset="0"/>
            </a:endParaRPr>
          </a:p>
        </p:txBody>
      </p:sp>
      <p:cxnSp>
        <p:nvCxnSpPr>
          <p:cNvPr id="6" name="Elbow Connector 5"/>
          <p:cNvCxnSpPr>
            <a:stCxn id="2" idx="2"/>
            <a:endCxn id="3" idx="3"/>
          </p:cNvCxnSpPr>
          <p:nvPr/>
        </p:nvCxnSpPr>
        <p:spPr bwMode="auto">
          <a:xfrm rot="16200000" flipH="1">
            <a:off x="3880023" y="2927520"/>
            <a:ext cx="812457" cy="876300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3" name="Elbow Connector 12"/>
          <p:cNvCxnSpPr>
            <a:stCxn id="8" idx="2"/>
            <a:endCxn id="3" idx="0"/>
          </p:cNvCxnSpPr>
          <p:nvPr/>
        </p:nvCxnSpPr>
        <p:spPr bwMode="auto">
          <a:xfrm rot="5400000">
            <a:off x="5404023" y="3041820"/>
            <a:ext cx="812457" cy="647700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6" name="Elbow Connector 15"/>
          <p:cNvCxnSpPr>
            <a:stCxn id="10" idx="2"/>
            <a:endCxn id="3" idx="0"/>
          </p:cNvCxnSpPr>
          <p:nvPr/>
        </p:nvCxnSpPr>
        <p:spPr bwMode="auto">
          <a:xfrm rot="5400000">
            <a:off x="6023921" y="2421924"/>
            <a:ext cx="812457" cy="1887495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7" name="TextBox 16"/>
          <p:cNvSpPr txBox="1"/>
          <p:nvPr/>
        </p:nvSpPr>
        <p:spPr>
          <a:xfrm>
            <a:off x="3727862" y="4558615"/>
            <a:ext cx="4878259" cy="8416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Event Notification</a:t>
            </a:r>
            <a:br>
              <a:rPr lang="en-US" dirty="0"/>
            </a:br>
            <a:r>
              <a:rPr lang="en-US" dirty="0"/>
              <a:t>Loosen coupling with pub/sub patterns</a:t>
            </a:r>
          </a:p>
          <a:p>
            <a:pPr algn="ctr"/>
            <a:r>
              <a:rPr lang="en-US" dirty="0"/>
              <a:t>Interest is only in if the event has occurred</a:t>
            </a:r>
          </a:p>
        </p:txBody>
      </p:sp>
      <p:cxnSp>
        <p:nvCxnSpPr>
          <p:cNvPr id="14" name="Elbow Connector 13"/>
          <p:cNvCxnSpPr>
            <a:stCxn id="8" idx="0"/>
            <a:endCxn id="2" idx="0"/>
          </p:cNvCxnSpPr>
          <p:nvPr/>
        </p:nvCxnSpPr>
        <p:spPr bwMode="auto">
          <a:xfrm rot="16200000" flipV="1">
            <a:off x="4991100" y="1283042"/>
            <a:ext cx="12700" cy="2286000"/>
          </a:xfrm>
          <a:prstGeom prst="bentConnector3">
            <a:avLst>
              <a:gd name="adj1" fmla="val 180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8" name="Elbow Connector 17"/>
          <p:cNvCxnSpPr>
            <a:stCxn id="10" idx="0"/>
            <a:endCxn id="2" idx="0"/>
          </p:cNvCxnSpPr>
          <p:nvPr/>
        </p:nvCxnSpPr>
        <p:spPr bwMode="auto">
          <a:xfrm rot="16200000" flipV="1">
            <a:off x="5610998" y="663145"/>
            <a:ext cx="12700" cy="3525795"/>
          </a:xfrm>
          <a:prstGeom prst="bentConnector3">
            <a:avLst>
              <a:gd name="adj1" fmla="val 180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9" name="TextBox 18"/>
          <p:cNvSpPr txBox="1"/>
          <p:nvPr/>
        </p:nvSpPr>
        <p:spPr>
          <a:xfrm>
            <a:off x="2935243" y="3174252"/>
            <a:ext cx="925253" cy="5367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rgbClr val="7030A0"/>
                </a:solidFill>
              </a:rPr>
              <a:t>Publish</a:t>
            </a:r>
          </a:p>
          <a:p>
            <a:pPr algn="ctr"/>
            <a:r>
              <a:rPr lang="en-US" sz="1600" dirty="0">
                <a:solidFill>
                  <a:srgbClr val="7030A0"/>
                </a:solidFill>
              </a:rPr>
              <a:t>Event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166339" y="3066187"/>
            <a:ext cx="1175322" cy="5367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rgbClr val="7030A0"/>
                </a:solidFill>
              </a:rPr>
              <a:t>Subscribe</a:t>
            </a:r>
          </a:p>
          <a:p>
            <a:pPr algn="ctr"/>
            <a:r>
              <a:rPr lang="en-US" sz="1600" dirty="0">
                <a:solidFill>
                  <a:srgbClr val="7030A0"/>
                </a:solidFill>
              </a:rPr>
              <a:t>Event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995163" y="1806913"/>
            <a:ext cx="1733167" cy="3151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>
                <a:solidFill>
                  <a:srgbClr val="7030A0"/>
                </a:solidFill>
              </a:rPr>
              <a:t>What Happened</a:t>
            </a:r>
            <a:endParaRPr lang="en-US" sz="1600" dirty="0">
              <a:solidFill>
                <a:srgbClr val="7030A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429000" y="5697379"/>
            <a:ext cx="5099664" cy="231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>
                <a:solidFill>
                  <a:srgbClr val="7030A0"/>
                </a:solidFill>
              </a:rPr>
              <a:t>Source: The </a:t>
            </a:r>
            <a:r>
              <a:rPr lang="en-US" sz="1000" dirty="0">
                <a:solidFill>
                  <a:srgbClr val="7030A0"/>
                </a:solidFill>
              </a:rPr>
              <a:t>Many Meanings of Event-Driven Architecture </a:t>
            </a:r>
            <a:r>
              <a:rPr lang="mr-IN" sz="1000" dirty="0">
                <a:solidFill>
                  <a:srgbClr val="7030A0"/>
                </a:solidFill>
              </a:rPr>
              <a:t>–</a:t>
            </a:r>
            <a:r>
              <a:rPr lang="en-US" sz="1000" dirty="0">
                <a:solidFill>
                  <a:srgbClr val="7030A0"/>
                </a:solidFill>
              </a:rPr>
              <a:t> Martin Fowler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2DA5E2E-E68D-5D44-A307-B9568E4C7CCA}"/>
              </a:ext>
            </a:extLst>
          </p:cNvPr>
          <p:cNvSpPr txBox="1"/>
          <p:nvPr/>
        </p:nvSpPr>
        <p:spPr>
          <a:xfrm>
            <a:off x="1428795" y="4077268"/>
            <a:ext cx="2491388" cy="7583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>
                <a:solidFill>
                  <a:srgbClr val="FF0000"/>
                </a:solidFill>
              </a:rPr>
              <a:t>Command</a:t>
            </a:r>
            <a:br>
              <a:rPr lang="en-US" sz="1600" dirty="0">
                <a:solidFill>
                  <a:srgbClr val="FF0000"/>
                </a:solidFill>
              </a:rPr>
            </a:br>
            <a:r>
              <a:rPr lang="en-US" sz="1600" dirty="0"/>
              <a:t>”Do Something”</a:t>
            </a:r>
          </a:p>
          <a:p>
            <a:pPr algn="ctr"/>
            <a:r>
              <a:rPr lang="en-US" sz="1600" dirty="0"/>
              <a:t>“Something Happened”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0327BBF-3575-E14A-8666-EB457E4DA7C3}"/>
              </a:ext>
            </a:extLst>
          </p:cNvPr>
          <p:cNvSpPr txBox="1"/>
          <p:nvPr/>
        </p:nvSpPr>
        <p:spPr>
          <a:xfrm>
            <a:off x="8107921" y="1634062"/>
            <a:ext cx="2352824" cy="7583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>
                <a:solidFill>
                  <a:srgbClr val="FF0000"/>
                </a:solidFill>
              </a:rPr>
              <a:t>Event</a:t>
            </a:r>
            <a:br>
              <a:rPr lang="en-US" sz="1600" dirty="0">
                <a:solidFill>
                  <a:srgbClr val="FF0000"/>
                </a:solidFill>
              </a:rPr>
            </a:br>
            <a:r>
              <a:rPr lang="en-US" sz="1600" dirty="0">
                <a:solidFill>
                  <a:schemeClr val="accent5">
                    <a:lumMod val="10000"/>
                  </a:schemeClr>
                </a:solidFill>
              </a:rPr>
              <a:t>”React To Something”</a:t>
            </a:r>
            <a:br>
              <a:rPr lang="en-US" sz="1600" dirty="0">
                <a:solidFill>
                  <a:schemeClr val="accent5">
                    <a:lumMod val="10000"/>
                  </a:schemeClr>
                </a:solidFill>
              </a:rPr>
            </a:br>
            <a:r>
              <a:rPr lang="en-US" sz="1600" dirty="0">
                <a:solidFill>
                  <a:schemeClr val="accent5">
                    <a:lumMod val="10000"/>
                  </a:schemeClr>
                </a:solidFill>
              </a:rPr>
              <a:t>“</a:t>
            </a:r>
            <a:r>
              <a:rPr lang="en-US" sz="1600" dirty="0" err="1">
                <a:solidFill>
                  <a:schemeClr val="accent5">
                    <a:lumMod val="10000"/>
                  </a:schemeClr>
                </a:solidFill>
              </a:rPr>
              <a:t>noop</a:t>
            </a:r>
            <a:r>
              <a:rPr lang="en-US" sz="1600">
                <a:solidFill>
                  <a:schemeClr val="accent5">
                    <a:lumMod val="10000"/>
                  </a:schemeClr>
                </a:solidFill>
              </a:rPr>
              <a:t>”</a:t>
            </a:r>
            <a:endParaRPr lang="en-US" sz="1600" dirty="0">
              <a:solidFill>
                <a:schemeClr val="accent5">
                  <a:lumMod val="10000"/>
                </a:schemeClr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48E30B3-4768-D749-90DB-FFA2862351C5}"/>
              </a:ext>
            </a:extLst>
          </p:cNvPr>
          <p:cNvCxnSpPr/>
          <p:nvPr/>
        </p:nvCxnSpPr>
        <p:spPr bwMode="auto">
          <a:xfrm flipH="1">
            <a:off x="6954796" y="2018638"/>
            <a:ext cx="1122405" cy="126828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C03016A-0CAA-8345-ADD9-6A2D9A980D03}"/>
              </a:ext>
            </a:extLst>
          </p:cNvPr>
          <p:cNvCxnSpPr>
            <a:cxnSpLocks/>
            <a:stCxn id="20" idx="0"/>
          </p:cNvCxnSpPr>
          <p:nvPr/>
        </p:nvCxnSpPr>
        <p:spPr bwMode="auto">
          <a:xfrm flipV="1">
            <a:off x="2674489" y="3860948"/>
            <a:ext cx="1173612" cy="216320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EE69E54E-FDF9-A1A8-51A1-C80D1646AFE2}"/>
              </a:ext>
            </a:extLst>
          </p:cNvPr>
          <p:cNvSpPr txBox="1"/>
          <p:nvPr/>
        </p:nvSpPr>
        <p:spPr>
          <a:xfrm>
            <a:off x="720097" y="4863506"/>
            <a:ext cx="2842445" cy="5367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>
                <a:solidFill>
                  <a:srgbClr val="7030A0"/>
                </a:solidFill>
              </a:rPr>
              <a:t>Semantics of the event and</a:t>
            </a:r>
            <a:br>
              <a:rPr lang="en-US" sz="1600" i="1" dirty="0">
                <a:solidFill>
                  <a:srgbClr val="7030A0"/>
                </a:solidFill>
              </a:rPr>
            </a:br>
            <a:r>
              <a:rPr lang="en-US" sz="1600" i="1" dirty="0">
                <a:solidFill>
                  <a:srgbClr val="7030A0"/>
                </a:solidFill>
              </a:rPr>
              <a:t>how to react to it…</a:t>
            </a:r>
          </a:p>
        </p:txBody>
      </p:sp>
    </p:spTree>
    <p:extLst>
      <p:ext uri="{BB962C8B-B14F-4D97-AF65-F5344CB8AC3E}">
        <p14:creationId xmlns:p14="http://schemas.microsoft.com/office/powerpoint/2010/main" val="30612802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2368D7B-AC94-D646-9C9E-957DB3F91338}" type="slidenum">
              <a:rPr lang="en-US"/>
              <a:pPr/>
              <a:t>37</a:t>
            </a:fld>
            <a:endParaRPr lang="en-US"/>
          </a:p>
        </p:txBody>
      </p:sp>
      <p:sp>
        <p:nvSpPr>
          <p:cNvPr id="51405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Event and Streaming Architectures</a:t>
            </a:r>
          </a:p>
        </p:txBody>
      </p:sp>
      <p:sp>
        <p:nvSpPr>
          <p:cNvPr id="2" name="Rectangle 1"/>
          <p:cNvSpPr/>
          <p:nvPr/>
        </p:nvSpPr>
        <p:spPr bwMode="auto">
          <a:xfrm>
            <a:off x="3429000" y="2426042"/>
            <a:ext cx="838200" cy="5334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sz="2400" b="0" dirty="0">
                <a:latin typeface="Tahoma" charset="0"/>
                <a:ea typeface="ＭＳ Ｐゴシック" charset="0"/>
              </a:rPr>
              <a:t>S1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4572000" y="2426042"/>
            <a:ext cx="838200" cy="5334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sz="2400" b="0" dirty="0">
                <a:latin typeface="Tahoma" charset="0"/>
                <a:ea typeface="ＭＳ Ｐゴシック" charset="0"/>
              </a:rPr>
              <a:t>S2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5715000" y="2426042"/>
            <a:ext cx="838200" cy="5334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dirty="0"/>
              <a:t>S3</a:t>
            </a:r>
            <a:endParaRPr lang="en-US" sz="2400" b="0" dirty="0">
              <a:latin typeface="Tahoma" charset="0"/>
              <a:ea typeface="ＭＳ Ｐゴシック" charset="0"/>
            </a:endParaRPr>
          </a:p>
        </p:txBody>
      </p:sp>
      <p:sp>
        <p:nvSpPr>
          <p:cNvPr id="3" name="Triangle 2"/>
          <p:cNvSpPr/>
          <p:nvPr/>
        </p:nvSpPr>
        <p:spPr bwMode="auto">
          <a:xfrm rot="5400000">
            <a:off x="4762500" y="3390899"/>
            <a:ext cx="685800" cy="762000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ct val="100000"/>
              </a:lnSpc>
            </a:pPr>
            <a:r>
              <a:rPr lang="en-US" sz="2400" b="0" dirty="0">
                <a:latin typeface="Tahoma" charset="0"/>
                <a:ea typeface="ＭＳ Ｐゴシック" charset="0"/>
              </a:rPr>
              <a:t>e1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6954795" y="2426042"/>
            <a:ext cx="838200" cy="5334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dirty="0"/>
              <a:t>S4</a:t>
            </a:r>
            <a:endParaRPr lang="en-US" sz="2400" b="0" dirty="0">
              <a:latin typeface="Tahoma" charset="0"/>
              <a:ea typeface="ＭＳ Ｐゴシック" charset="0"/>
            </a:endParaRPr>
          </a:p>
        </p:txBody>
      </p:sp>
      <p:cxnSp>
        <p:nvCxnSpPr>
          <p:cNvPr id="6" name="Elbow Connector 5"/>
          <p:cNvCxnSpPr>
            <a:stCxn id="2" idx="2"/>
            <a:endCxn id="3" idx="3"/>
          </p:cNvCxnSpPr>
          <p:nvPr/>
        </p:nvCxnSpPr>
        <p:spPr bwMode="auto">
          <a:xfrm rot="16200000" flipH="1">
            <a:off x="3880023" y="2927520"/>
            <a:ext cx="812457" cy="876300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3" name="Elbow Connector 12"/>
          <p:cNvCxnSpPr>
            <a:stCxn id="8" idx="2"/>
            <a:endCxn id="3" idx="0"/>
          </p:cNvCxnSpPr>
          <p:nvPr/>
        </p:nvCxnSpPr>
        <p:spPr bwMode="auto">
          <a:xfrm rot="5400000">
            <a:off x="5404023" y="3041820"/>
            <a:ext cx="812457" cy="647700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6" name="Elbow Connector 15"/>
          <p:cNvCxnSpPr>
            <a:stCxn id="10" idx="2"/>
            <a:endCxn id="3" idx="0"/>
          </p:cNvCxnSpPr>
          <p:nvPr/>
        </p:nvCxnSpPr>
        <p:spPr bwMode="auto">
          <a:xfrm rot="5400000">
            <a:off x="6023921" y="2421924"/>
            <a:ext cx="812457" cy="1887495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7" name="TextBox 16"/>
          <p:cNvSpPr txBox="1"/>
          <p:nvPr/>
        </p:nvSpPr>
        <p:spPr>
          <a:xfrm>
            <a:off x="3920222" y="4558615"/>
            <a:ext cx="4493538" cy="8416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Event Carried State Transfer</a:t>
            </a:r>
            <a:br>
              <a:rPr lang="en-US" dirty="0"/>
            </a:br>
            <a:r>
              <a:rPr lang="en-US" dirty="0"/>
              <a:t>Loosen coupling with pub/sub patterns</a:t>
            </a:r>
          </a:p>
          <a:p>
            <a:pPr algn="ctr"/>
            <a:r>
              <a:rPr lang="en-US" dirty="0"/>
              <a:t>Eventual Consistency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935243" y="3174252"/>
            <a:ext cx="925253" cy="5367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rgbClr val="7030A0"/>
                </a:solidFill>
              </a:rPr>
              <a:t>Publish</a:t>
            </a:r>
          </a:p>
          <a:p>
            <a:pPr algn="ctr"/>
            <a:r>
              <a:rPr lang="en-US" sz="1600" dirty="0">
                <a:solidFill>
                  <a:srgbClr val="7030A0"/>
                </a:solidFill>
              </a:rPr>
              <a:t>Event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166339" y="3066187"/>
            <a:ext cx="1175322" cy="5367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rgbClr val="7030A0"/>
                </a:solidFill>
              </a:rPr>
              <a:t>Subscribe</a:t>
            </a:r>
          </a:p>
          <a:p>
            <a:pPr algn="ctr"/>
            <a:r>
              <a:rPr lang="en-US" sz="1600" dirty="0">
                <a:solidFill>
                  <a:srgbClr val="7030A0"/>
                </a:solidFill>
              </a:rPr>
              <a:t>Event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424881" y="5687199"/>
            <a:ext cx="5099664" cy="231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>
                <a:solidFill>
                  <a:srgbClr val="7030A0"/>
                </a:solidFill>
              </a:rPr>
              <a:t>Source: The </a:t>
            </a:r>
            <a:r>
              <a:rPr lang="en-US" sz="1000" dirty="0">
                <a:solidFill>
                  <a:srgbClr val="7030A0"/>
                </a:solidFill>
              </a:rPr>
              <a:t>Many Meanings of Event-Driven Architecture </a:t>
            </a:r>
            <a:r>
              <a:rPr lang="mr-IN" sz="1000" dirty="0">
                <a:solidFill>
                  <a:srgbClr val="7030A0"/>
                </a:solidFill>
              </a:rPr>
              <a:t>–</a:t>
            </a:r>
            <a:r>
              <a:rPr lang="en-US" sz="1000" dirty="0">
                <a:solidFill>
                  <a:srgbClr val="7030A0"/>
                </a:solidFill>
              </a:rPr>
              <a:t> Martin Fowler</a:t>
            </a:r>
          </a:p>
        </p:txBody>
      </p:sp>
      <p:sp>
        <p:nvSpPr>
          <p:cNvPr id="22" name="Rectangle 21"/>
          <p:cNvSpPr/>
          <p:nvPr/>
        </p:nvSpPr>
        <p:spPr bwMode="auto">
          <a:xfrm>
            <a:off x="5191897" y="3898556"/>
            <a:ext cx="1818503" cy="5334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sz="1600" b="0" dirty="0">
                <a:latin typeface="Tahoma" charset="0"/>
                <a:ea typeface="ＭＳ Ｐゴシック" charset="0"/>
              </a:rPr>
              <a:t>Before State</a:t>
            </a:r>
            <a:br>
              <a:rPr lang="en-US" sz="1600" b="0" dirty="0">
                <a:latin typeface="Tahoma" charset="0"/>
                <a:ea typeface="ＭＳ Ｐゴシック" charset="0"/>
              </a:rPr>
            </a:br>
            <a:r>
              <a:rPr lang="en-US" sz="1600" b="0" dirty="0">
                <a:latin typeface="Tahoma" charset="0"/>
                <a:ea typeface="ＭＳ Ｐゴシック" charset="0"/>
              </a:rPr>
              <a:t>After State</a:t>
            </a:r>
          </a:p>
        </p:txBody>
      </p:sp>
    </p:spTree>
    <p:extLst>
      <p:ext uri="{BB962C8B-B14F-4D97-AF65-F5344CB8AC3E}">
        <p14:creationId xmlns:p14="http://schemas.microsoft.com/office/powerpoint/2010/main" val="8462038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2368D7B-AC94-D646-9C9E-957DB3F91338}" type="slidenum">
              <a:rPr lang="en-US"/>
              <a:pPr/>
              <a:t>38</a:t>
            </a:fld>
            <a:endParaRPr lang="en-US"/>
          </a:p>
        </p:txBody>
      </p:sp>
      <p:sp>
        <p:nvSpPr>
          <p:cNvPr id="51405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Event – Event Carried State Transfer</a:t>
            </a:r>
          </a:p>
        </p:txBody>
      </p:sp>
      <p:sp>
        <p:nvSpPr>
          <p:cNvPr id="2" name="Rectangle 1"/>
          <p:cNvSpPr/>
          <p:nvPr/>
        </p:nvSpPr>
        <p:spPr bwMode="auto">
          <a:xfrm>
            <a:off x="3429000" y="2426042"/>
            <a:ext cx="838200" cy="5334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sz="2400" b="0" dirty="0">
                <a:latin typeface="Tahoma" charset="0"/>
                <a:ea typeface="ＭＳ Ｐゴシック" charset="0"/>
              </a:rPr>
              <a:t>S1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4572000" y="2426042"/>
            <a:ext cx="838200" cy="5334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sz="2400" b="0" dirty="0">
                <a:latin typeface="Tahoma" charset="0"/>
                <a:ea typeface="ＭＳ Ｐゴシック" charset="0"/>
              </a:rPr>
              <a:t>S2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5715000" y="2426042"/>
            <a:ext cx="838200" cy="5334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dirty="0"/>
              <a:t>S3</a:t>
            </a:r>
            <a:endParaRPr lang="en-US" sz="2400" b="0" dirty="0">
              <a:latin typeface="Tahoma" charset="0"/>
              <a:ea typeface="ＭＳ Ｐゴシック" charset="0"/>
            </a:endParaRPr>
          </a:p>
        </p:txBody>
      </p:sp>
      <p:sp>
        <p:nvSpPr>
          <p:cNvPr id="3" name="Triangle 2"/>
          <p:cNvSpPr/>
          <p:nvPr/>
        </p:nvSpPr>
        <p:spPr bwMode="auto">
          <a:xfrm rot="5400000">
            <a:off x="4762500" y="3390899"/>
            <a:ext cx="685800" cy="762000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ct val="100000"/>
              </a:lnSpc>
            </a:pPr>
            <a:r>
              <a:rPr lang="en-US" sz="2400" b="0" dirty="0">
                <a:latin typeface="Tahoma" charset="0"/>
                <a:ea typeface="ＭＳ Ｐゴシック" charset="0"/>
              </a:rPr>
              <a:t>e5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6954795" y="2426042"/>
            <a:ext cx="838200" cy="5334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dirty="0"/>
              <a:t>S4</a:t>
            </a:r>
            <a:endParaRPr lang="en-US" sz="2400" b="0" dirty="0">
              <a:latin typeface="Tahoma" charset="0"/>
              <a:ea typeface="ＭＳ Ｐゴシック" charset="0"/>
            </a:endParaRPr>
          </a:p>
        </p:txBody>
      </p:sp>
      <p:cxnSp>
        <p:nvCxnSpPr>
          <p:cNvPr id="6" name="Elbow Connector 5"/>
          <p:cNvCxnSpPr>
            <a:stCxn id="2" idx="2"/>
            <a:endCxn id="3" idx="3"/>
          </p:cNvCxnSpPr>
          <p:nvPr/>
        </p:nvCxnSpPr>
        <p:spPr bwMode="auto">
          <a:xfrm rot="16200000" flipH="1">
            <a:off x="3880023" y="2927520"/>
            <a:ext cx="812457" cy="876300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7" name="TextBox 16"/>
          <p:cNvSpPr txBox="1"/>
          <p:nvPr/>
        </p:nvSpPr>
        <p:spPr>
          <a:xfrm>
            <a:off x="3960716" y="4949795"/>
            <a:ext cx="4412555" cy="8416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Event Sourcing</a:t>
            </a:r>
            <a:br>
              <a:rPr lang="en-US" dirty="0"/>
            </a:br>
            <a:r>
              <a:rPr lang="en-US" dirty="0"/>
              <a:t>Event Store Maintains State Over Time</a:t>
            </a:r>
          </a:p>
          <a:p>
            <a:pPr algn="ctr"/>
            <a:r>
              <a:rPr lang="en-US" dirty="0"/>
              <a:t>Loosens Coupling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557882" y="3174252"/>
            <a:ext cx="1234632" cy="5367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>
                <a:solidFill>
                  <a:srgbClr val="7030A0"/>
                </a:solidFill>
              </a:rPr>
              <a:t>(1) Publish</a:t>
            </a:r>
            <a:endParaRPr lang="en-US" sz="1600" dirty="0">
              <a:solidFill>
                <a:srgbClr val="7030A0"/>
              </a:solidFill>
            </a:endParaRPr>
          </a:p>
          <a:p>
            <a:pPr algn="ctr"/>
            <a:r>
              <a:rPr lang="en-US" sz="1600" dirty="0">
                <a:solidFill>
                  <a:srgbClr val="7030A0"/>
                </a:solidFill>
              </a:rPr>
              <a:t>Event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408095" y="1835321"/>
            <a:ext cx="1691489" cy="3151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rgbClr val="7030A0"/>
                </a:solidFill>
              </a:rPr>
              <a:t>(2) Notify Event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424881" y="6078379"/>
            <a:ext cx="5099664" cy="231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>
                <a:solidFill>
                  <a:srgbClr val="7030A0"/>
                </a:solidFill>
              </a:rPr>
              <a:t>Source: The </a:t>
            </a:r>
            <a:r>
              <a:rPr lang="en-US" sz="1000" dirty="0">
                <a:solidFill>
                  <a:srgbClr val="7030A0"/>
                </a:solidFill>
              </a:rPr>
              <a:t>Many Meanings of Event-Driven Architecture </a:t>
            </a:r>
            <a:r>
              <a:rPr lang="mr-IN" sz="1000" dirty="0">
                <a:solidFill>
                  <a:srgbClr val="7030A0"/>
                </a:solidFill>
              </a:rPr>
              <a:t>–</a:t>
            </a:r>
            <a:r>
              <a:rPr lang="en-US" sz="1000" dirty="0">
                <a:solidFill>
                  <a:srgbClr val="7030A0"/>
                </a:solidFill>
              </a:rPr>
              <a:t> Martin Fowler</a:t>
            </a:r>
          </a:p>
        </p:txBody>
      </p:sp>
      <p:sp>
        <p:nvSpPr>
          <p:cNvPr id="4" name="Can 3"/>
          <p:cNvSpPr/>
          <p:nvPr/>
        </p:nvSpPr>
        <p:spPr bwMode="auto">
          <a:xfrm>
            <a:off x="8077200" y="3505200"/>
            <a:ext cx="2362200" cy="1600200"/>
          </a:xfrm>
          <a:prstGeom prst="can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sz="2400" b="0">
                <a:latin typeface="Tahoma" charset="0"/>
                <a:ea typeface="ＭＳ Ｐゴシック" charset="0"/>
              </a:rPr>
              <a:t>Event Store</a:t>
            </a:r>
          </a:p>
        </p:txBody>
      </p:sp>
      <p:sp>
        <p:nvSpPr>
          <p:cNvPr id="22" name="Rectangle 21"/>
          <p:cNvSpPr/>
          <p:nvPr/>
        </p:nvSpPr>
        <p:spPr bwMode="auto">
          <a:xfrm>
            <a:off x="8153400" y="4404353"/>
            <a:ext cx="523104" cy="3429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sz="1600" b="0">
                <a:solidFill>
                  <a:schemeClr val="accent1">
                    <a:lumMod val="60000"/>
                    <a:lumOff val="40000"/>
                  </a:schemeClr>
                </a:solidFill>
                <a:latin typeface="Tahoma" charset="0"/>
                <a:ea typeface="ＭＳ Ｐゴシック" charset="0"/>
              </a:rPr>
              <a:t>e1</a:t>
            </a:r>
            <a:endParaRPr lang="en-US" sz="1600" b="0" dirty="0">
              <a:solidFill>
                <a:schemeClr val="accent1">
                  <a:lumMod val="60000"/>
                  <a:lumOff val="40000"/>
                </a:schemeClr>
              </a:solidFill>
              <a:latin typeface="Tahoma" charset="0"/>
              <a:ea typeface="ＭＳ Ｐゴシック" charset="0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8713576" y="4404353"/>
            <a:ext cx="523104" cy="3429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sz="1600" b="0" dirty="0">
                <a:solidFill>
                  <a:schemeClr val="accent1">
                    <a:lumMod val="60000"/>
                    <a:lumOff val="40000"/>
                  </a:schemeClr>
                </a:solidFill>
                <a:latin typeface="Tahoma" charset="0"/>
                <a:ea typeface="ＭＳ Ｐゴシック" charset="0"/>
              </a:rPr>
              <a:t>e2</a:t>
            </a:r>
          </a:p>
        </p:txBody>
      </p:sp>
      <p:sp>
        <p:nvSpPr>
          <p:cNvPr id="23" name="Rectangle 22"/>
          <p:cNvSpPr/>
          <p:nvPr/>
        </p:nvSpPr>
        <p:spPr bwMode="auto">
          <a:xfrm>
            <a:off x="9273752" y="4404353"/>
            <a:ext cx="523104" cy="3429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sz="1600" b="0" dirty="0">
                <a:solidFill>
                  <a:schemeClr val="accent1">
                    <a:lumMod val="60000"/>
                    <a:lumOff val="40000"/>
                  </a:schemeClr>
                </a:solidFill>
                <a:latin typeface="Tahoma" charset="0"/>
                <a:ea typeface="ＭＳ Ｐゴシック" charset="0"/>
              </a:rPr>
              <a:t>e3</a:t>
            </a:r>
          </a:p>
        </p:txBody>
      </p:sp>
      <p:sp>
        <p:nvSpPr>
          <p:cNvPr id="24" name="Rectangle 23"/>
          <p:cNvSpPr/>
          <p:nvPr/>
        </p:nvSpPr>
        <p:spPr bwMode="auto">
          <a:xfrm>
            <a:off x="9833928" y="4404353"/>
            <a:ext cx="523104" cy="3429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sz="1600" b="0" dirty="0">
                <a:solidFill>
                  <a:schemeClr val="accent1">
                    <a:lumMod val="60000"/>
                    <a:lumOff val="40000"/>
                  </a:schemeClr>
                </a:solidFill>
                <a:latin typeface="Tahoma" charset="0"/>
                <a:ea typeface="ＭＳ Ｐゴシック" charset="0"/>
              </a:rPr>
              <a:t>e4</a:t>
            </a:r>
          </a:p>
        </p:txBody>
      </p:sp>
      <p:sp>
        <p:nvSpPr>
          <p:cNvPr id="25" name="Rectangle 24"/>
          <p:cNvSpPr/>
          <p:nvPr/>
        </p:nvSpPr>
        <p:spPr bwMode="auto">
          <a:xfrm>
            <a:off x="5191897" y="3898556"/>
            <a:ext cx="1818503" cy="5334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sz="1600" b="0" dirty="0">
                <a:latin typeface="Tahoma" charset="0"/>
                <a:ea typeface="ＭＳ Ｐゴシック" charset="0"/>
              </a:rPr>
              <a:t>Before State</a:t>
            </a:r>
            <a:br>
              <a:rPr lang="en-US" sz="1600" b="0" dirty="0">
                <a:latin typeface="Tahoma" charset="0"/>
                <a:ea typeface="ＭＳ Ｐゴシック" charset="0"/>
              </a:rPr>
            </a:br>
            <a:r>
              <a:rPr lang="en-US" sz="1600" b="0" dirty="0">
                <a:latin typeface="Tahoma" charset="0"/>
                <a:ea typeface="ＭＳ Ｐゴシック" charset="0"/>
              </a:rPr>
              <a:t>After State</a:t>
            </a:r>
          </a:p>
        </p:txBody>
      </p:sp>
      <p:cxnSp>
        <p:nvCxnSpPr>
          <p:cNvPr id="26" name="Elbow Connector 25"/>
          <p:cNvCxnSpPr>
            <a:stCxn id="3" idx="0"/>
            <a:endCxn id="4" idx="2"/>
          </p:cNvCxnSpPr>
          <p:nvPr/>
        </p:nvCxnSpPr>
        <p:spPr bwMode="auto">
          <a:xfrm>
            <a:off x="5486400" y="3771900"/>
            <a:ext cx="2590800" cy="533401"/>
          </a:xfrm>
          <a:prstGeom prst="bentConnector3">
            <a:avLst>
              <a:gd name="adj1" fmla="val 70032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7" name="Elbow Connector 26"/>
          <p:cNvCxnSpPr>
            <a:stCxn id="4" idx="1"/>
            <a:endCxn id="10" idx="0"/>
          </p:cNvCxnSpPr>
          <p:nvPr/>
        </p:nvCxnSpPr>
        <p:spPr bwMode="auto">
          <a:xfrm rot="16200000" flipV="1">
            <a:off x="7776519" y="2023419"/>
            <a:ext cx="1079158" cy="1884405"/>
          </a:xfrm>
          <a:prstGeom prst="bentConnector3">
            <a:avLst>
              <a:gd name="adj1" fmla="val 121183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9" name="Elbow Connector 28"/>
          <p:cNvCxnSpPr>
            <a:stCxn id="4" idx="1"/>
            <a:endCxn id="8" idx="0"/>
          </p:cNvCxnSpPr>
          <p:nvPr/>
        </p:nvCxnSpPr>
        <p:spPr bwMode="auto">
          <a:xfrm rot="16200000" flipV="1">
            <a:off x="7156621" y="1403521"/>
            <a:ext cx="1079158" cy="3124200"/>
          </a:xfrm>
          <a:prstGeom prst="bentConnector3">
            <a:avLst>
              <a:gd name="adj1" fmla="val 121183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2" name="TextBox 31"/>
          <p:cNvSpPr txBox="1"/>
          <p:nvPr/>
        </p:nvSpPr>
        <p:spPr>
          <a:xfrm>
            <a:off x="5722227" y="2947656"/>
            <a:ext cx="2195345" cy="3151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rgbClr val="7030A0"/>
                </a:solidFill>
              </a:rPr>
              <a:t>(3) </a:t>
            </a:r>
            <a:r>
              <a:rPr lang="en-US" sz="1600">
                <a:solidFill>
                  <a:srgbClr val="7030A0"/>
                </a:solidFill>
              </a:rPr>
              <a:t>Update App State</a:t>
            </a:r>
            <a:endParaRPr lang="en-US" sz="16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716067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2368D7B-AC94-D646-9C9E-957DB3F91338}" type="slidenum">
              <a:rPr lang="en-US"/>
              <a:pPr/>
              <a:t>39</a:t>
            </a:fld>
            <a:endParaRPr lang="en-US"/>
          </a:p>
        </p:txBody>
      </p:sp>
      <p:sp>
        <p:nvSpPr>
          <p:cNvPr id="51405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Event – Command Query Responsibility Separation</a:t>
            </a:r>
          </a:p>
        </p:txBody>
      </p:sp>
      <p:sp>
        <p:nvSpPr>
          <p:cNvPr id="17" name="TextBox 16"/>
          <p:cNvSpPr txBox="1"/>
          <p:nvPr/>
        </p:nvSpPr>
        <p:spPr>
          <a:xfrm rot="16200000">
            <a:off x="3140659" y="3406192"/>
            <a:ext cx="885948" cy="3430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Writes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1646708"/>
            <a:ext cx="4201226" cy="379095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3276601" y="5493604"/>
            <a:ext cx="4660250" cy="5923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Scalability and Consistency via Separate</a:t>
            </a:r>
            <a:br>
              <a:rPr lang="en-US" dirty="0"/>
            </a:br>
            <a:r>
              <a:rPr lang="en-US" dirty="0"/>
              <a:t>Handling of Reads and Writes (CQRS)</a:t>
            </a:r>
          </a:p>
        </p:txBody>
      </p:sp>
      <p:sp>
        <p:nvSpPr>
          <p:cNvPr id="15" name="TextBox 14"/>
          <p:cNvSpPr txBox="1"/>
          <p:nvPr/>
        </p:nvSpPr>
        <p:spPr>
          <a:xfrm rot="16200000">
            <a:off x="7646613" y="3406192"/>
            <a:ext cx="877163" cy="3430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Reads</a:t>
            </a:r>
          </a:p>
        </p:txBody>
      </p:sp>
    </p:spTree>
    <p:extLst>
      <p:ext uri="{BB962C8B-B14F-4D97-AF65-F5344CB8AC3E}">
        <p14:creationId xmlns:p14="http://schemas.microsoft.com/office/powerpoint/2010/main" val="35182623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B52F525-320B-DF46-8204-EAFC07CB6EDC}" type="slidenum">
              <a:rPr lang="en-US"/>
              <a:pPr/>
              <a:t>4</a:t>
            </a:fld>
            <a:endParaRPr lang="en-US"/>
          </a:p>
        </p:txBody>
      </p:sp>
      <p:sp>
        <p:nvSpPr>
          <p:cNvPr id="475138" name="Rectangle 2"/>
          <p:cNvSpPr>
            <a:spLocks noGrp="1" noChangeArrowheads="1"/>
          </p:cNvSpPr>
          <p:nvPr>
            <p:ph type="title"/>
          </p:nvPr>
        </p:nvSpPr>
        <p:spPr>
          <a:xfrm>
            <a:off x="470584" y="12357"/>
            <a:ext cx="10103303" cy="649061"/>
          </a:xfrm>
        </p:spPr>
        <p:txBody>
          <a:bodyPr/>
          <a:lstStyle/>
          <a:p>
            <a:r>
              <a:rPr lang="en-US" sz="2800" dirty="0"/>
              <a:t>Architecture as an Algorithm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37D9C2-0C72-25CE-62D4-0864C6AB8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324" y="958297"/>
            <a:ext cx="5923991" cy="5489681"/>
          </a:xfrm>
          <a:prstGeom prst="rect">
            <a:avLst/>
          </a:prstGeom>
        </p:spPr>
      </p:pic>
      <p:pic>
        <p:nvPicPr>
          <p:cNvPr id="13314" name="Picture 2" descr="How To Set Use Angry Stickman Icon Png - Angry Stick Figure Clip Art PNG  Image | Transparent PNG Free Download on SeekPNG">
            <a:extLst>
              <a:ext uri="{FF2B5EF4-FFF2-40B4-BE49-F238E27FC236}">
                <a16:creationId xmlns:a16="http://schemas.microsoft.com/office/drawing/2014/main" id="{B8BDC34B-137B-68A0-ADE8-77D9B54D06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647" y="1668047"/>
            <a:ext cx="918588" cy="1525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427C1ED-7799-AAE8-EA47-81CF8843253E}"/>
              </a:ext>
            </a:extLst>
          </p:cNvPr>
          <p:cNvSpPr/>
          <p:nvPr/>
        </p:nvSpPr>
        <p:spPr>
          <a:xfrm>
            <a:off x="507324" y="615675"/>
            <a:ext cx="5143500" cy="28033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350" b="0" dirty="0"/>
              <a:t>https://</a:t>
            </a:r>
            <a:r>
              <a:rPr lang="en-US" sz="1350" b="0" dirty="0" err="1"/>
              <a:t>www.iso.org</a:t>
            </a:r>
            <a:r>
              <a:rPr lang="en-US" sz="1350" b="0" dirty="0"/>
              <a:t>/</a:t>
            </a:r>
            <a:r>
              <a:rPr lang="en-US" sz="1350" b="0" dirty="0" err="1"/>
              <a:t>obp</a:t>
            </a:r>
            <a:r>
              <a:rPr lang="en-US" sz="1350" b="0" dirty="0"/>
              <a:t>/</a:t>
            </a:r>
            <a:r>
              <a:rPr lang="en-US" sz="1350" b="0" dirty="0" err="1"/>
              <a:t>ui</a:t>
            </a:r>
            <a:r>
              <a:rPr lang="en-US" sz="1350" b="0" dirty="0"/>
              <a:t>/#iso:std:iso-iec-ieee:42020:ed-1:v1:en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A3807A4-96E8-C6C3-64B8-0F47753DB3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3776" y="185618"/>
            <a:ext cx="4482837" cy="6551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73875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E90FE3F-8DDC-9E4D-B233-EAD437749429}" type="slidenum">
              <a:rPr lang="en-US"/>
              <a:pPr/>
              <a:t>40</a:t>
            </a:fld>
            <a:endParaRPr lang="en-US"/>
          </a:p>
        </p:txBody>
      </p:sp>
      <p:sp>
        <p:nvSpPr>
          <p:cNvPr id="490498" name="Rectangle 2"/>
          <p:cNvSpPr>
            <a:spLocks noGrp="1" noChangeArrowheads="1"/>
          </p:cNvSpPr>
          <p:nvPr>
            <p:ph type="title"/>
          </p:nvPr>
        </p:nvSpPr>
        <p:spPr/>
        <p:txBody>
          <a:bodyPr anchor="t" anchorCtr="0"/>
          <a:lstStyle/>
          <a:p>
            <a:r>
              <a:rPr lang="en-US" sz="3200" dirty="0"/>
              <a:t>Service Oriented Architecture Style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172CA8-631D-244E-B442-7B920318FA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8840" y="1163235"/>
            <a:ext cx="7620000" cy="45985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1AA6E08-DACF-2A42-98A3-D8C5CD773269}"/>
              </a:ext>
            </a:extLst>
          </p:cNvPr>
          <p:cNvSpPr txBox="1"/>
          <p:nvPr/>
        </p:nvSpPr>
        <p:spPr>
          <a:xfrm>
            <a:off x="2286000" y="6002867"/>
            <a:ext cx="7482840" cy="343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Thoughts?  Good Parts?  Bad Parts?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2D7813-A902-1B4A-BA8F-B5917D363539}"/>
              </a:ext>
            </a:extLst>
          </p:cNvPr>
          <p:cNvSpPr txBox="1"/>
          <p:nvPr/>
        </p:nvSpPr>
        <p:spPr>
          <a:xfrm>
            <a:off x="2148840" y="811868"/>
            <a:ext cx="2862450" cy="4256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Ref: Neil Ford &amp; Mark Richards</a:t>
            </a:r>
            <a:br>
              <a:rPr lang="en-US" sz="1200" dirty="0"/>
            </a:br>
            <a:r>
              <a:rPr lang="en-US" sz="1200" dirty="0"/>
              <a:t>Software Architecture Fundamentals</a:t>
            </a:r>
          </a:p>
        </p:txBody>
      </p:sp>
    </p:spTree>
    <p:extLst>
      <p:ext uri="{BB962C8B-B14F-4D97-AF65-F5344CB8AC3E}">
        <p14:creationId xmlns:p14="http://schemas.microsoft.com/office/powerpoint/2010/main" val="305767476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E90FE3F-8DDC-9E4D-B233-EAD437749429}" type="slidenum">
              <a:rPr lang="en-US"/>
              <a:pPr/>
              <a:t>41</a:t>
            </a:fld>
            <a:endParaRPr lang="en-US"/>
          </a:p>
        </p:txBody>
      </p:sp>
      <p:sp>
        <p:nvSpPr>
          <p:cNvPr id="490498" name="Rectangle 2"/>
          <p:cNvSpPr>
            <a:spLocks noGrp="1" noChangeArrowheads="1"/>
          </p:cNvSpPr>
          <p:nvPr>
            <p:ph type="title"/>
          </p:nvPr>
        </p:nvSpPr>
        <p:spPr/>
        <p:txBody>
          <a:bodyPr anchor="t" anchorCtr="0"/>
          <a:lstStyle/>
          <a:p>
            <a:r>
              <a:rPr lang="en-US" sz="3200" dirty="0"/>
              <a:t>Service Based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AA6E08-DACF-2A42-98A3-D8C5CD773269}"/>
              </a:ext>
            </a:extLst>
          </p:cNvPr>
          <p:cNvSpPr txBox="1"/>
          <p:nvPr/>
        </p:nvSpPr>
        <p:spPr>
          <a:xfrm>
            <a:off x="3657601" y="6017568"/>
            <a:ext cx="4250459" cy="3430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Works Well To Partition Functionality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D82527-C775-1D40-A7FB-5A33ECA053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9240" y="1295400"/>
            <a:ext cx="7757160" cy="438106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A4DEB22-5E99-844F-911B-F2B760BA9679}"/>
              </a:ext>
            </a:extLst>
          </p:cNvPr>
          <p:cNvSpPr txBox="1"/>
          <p:nvPr/>
        </p:nvSpPr>
        <p:spPr>
          <a:xfrm>
            <a:off x="1490472" y="811868"/>
            <a:ext cx="2862450" cy="4256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Ref: Neil Ford &amp; Mark Richards</a:t>
            </a:r>
            <a:br>
              <a:rPr lang="en-US" sz="1200" dirty="0"/>
            </a:br>
            <a:r>
              <a:rPr lang="en-US" sz="1200" dirty="0"/>
              <a:t>Software Architecture Fundamentals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B3CA47C-68D5-544F-A30E-2B50148BAA1C}"/>
              </a:ext>
            </a:extLst>
          </p:cNvPr>
          <p:cNvSpPr txBox="1"/>
          <p:nvPr/>
        </p:nvSpPr>
        <p:spPr>
          <a:xfrm>
            <a:off x="9955342" y="1739001"/>
            <a:ext cx="1950720" cy="343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API GATEWAY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280361-1816-BE47-B6CB-2BA3DB984FBC}"/>
              </a:ext>
            </a:extLst>
          </p:cNvPr>
          <p:cNvSpPr txBox="1"/>
          <p:nvPr/>
        </p:nvSpPr>
        <p:spPr>
          <a:xfrm>
            <a:off x="3532632" y="1800979"/>
            <a:ext cx="1188146" cy="287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http or </a:t>
            </a:r>
            <a:r>
              <a:rPr lang="en-US" sz="1400" dirty="0" err="1"/>
              <a:t>grpc</a:t>
            </a:r>
            <a:endParaRPr lang="en-US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735BC3-FAF0-F942-AED7-45DD838A2D38}"/>
              </a:ext>
            </a:extLst>
          </p:cNvPr>
          <p:cNvSpPr txBox="1"/>
          <p:nvPr/>
        </p:nvSpPr>
        <p:spPr>
          <a:xfrm>
            <a:off x="5426531" y="1822542"/>
            <a:ext cx="1188146" cy="287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http or </a:t>
            </a:r>
            <a:r>
              <a:rPr lang="en-US" sz="1400" dirty="0" err="1"/>
              <a:t>grpc</a:t>
            </a:r>
            <a:endParaRPr lang="en-US" sz="1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6D97ED7-7CC3-4848-983A-2ED2D67BD1F6}"/>
              </a:ext>
            </a:extLst>
          </p:cNvPr>
          <p:cNvSpPr txBox="1"/>
          <p:nvPr/>
        </p:nvSpPr>
        <p:spPr>
          <a:xfrm>
            <a:off x="7320430" y="1844105"/>
            <a:ext cx="1188146" cy="287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http or </a:t>
            </a:r>
            <a:r>
              <a:rPr lang="en-US" sz="1400" dirty="0" err="1"/>
              <a:t>grpc</a:t>
            </a:r>
            <a:endParaRPr lang="en-US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27D9D9-DFFC-C042-81E5-A7C603B3B7A2}"/>
              </a:ext>
            </a:extLst>
          </p:cNvPr>
          <p:cNvSpPr txBox="1"/>
          <p:nvPr/>
        </p:nvSpPr>
        <p:spPr>
          <a:xfrm>
            <a:off x="2923032" y="2967030"/>
            <a:ext cx="1188146" cy="287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http or </a:t>
            </a:r>
            <a:r>
              <a:rPr lang="en-US" sz="1400" dirty="0" err="1"/>
              <a:t>grpc</a:t>
            </a:r>
            <a:endParaRPr lang="en-US" sz="1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61983D-634B-544B-B7F1-BB17AA699C0A}"/>
              </a:ext>
            </a:extLst>
          </p:cNvPr>
          <p:cNvSpPr txBox="1"/>
          <p:nvPr/>
        </p:nvSpPr>
        <p:spPr>
          <a:xfrm>
            <a:off x="5369052" y="2973145"/>
            <a:ext cx="1188146" cy="287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http or </a:t>
            </a:r>
            <a:r>
              <a:rPr lang="en-US" sz="1400" dirty="0" err="1"/>
              <a:t>grpc</a:t>
            </a:r>
            <a:endParaRPr lang="en-US" sz="1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8DF1189-82A7-094C-B353-800D4FC5A226}"/>
              </a:ext>
            </a:extLst>
          </p:cNvPr>
          <p:cNvSpPr txBox="1"/>
          <p:nvPr/>
        </p:nvSpPr>
        <p:spPr>
          <a:xfrm>
            <a:off x="7784592" y="2988593"/>
            <a:ext cx="1188146" cy="287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http or </a:t>
            </a:r>
            <a:r>
              <a:rPr lang="en-US" sz="1400" dirty="0" err="1"/>
              <a:t>grpc</a:t>
            </a:r>
            <a:endParaRPr lang="en-US" sz="1400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D6337D6-58AE-4340-93EA-A787BD79F6F7}"/>
              </a:ext>
            </a:extLst>
          </p:cNvPr>
          <p:cNvCxnSpPr>
            <a:stCxn id="2" idx="1"/>
          </p:cNvCxnSpPr>
          <p:nvPr/>
        </p:nvCxnSpPr>
        <p:spPr>
          <a:xfrm flipH="1" flipV="1">
            <a:off x="9339072" y="1910522"/>
            <a:ext cx="61627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8995754-F635-5634-D8B0-6EDE8ACB4460}"/>
              </a:ext>
            </a:extLst>
          </p:cNvPr>
          <p:cNvSpPr txBox="1"/>
          <p:nvPr/>
        </p:nvSpPr>
        <p:spPr>
          <a:xfrm>
            <a:off x="9973630" y="2976489"/>
            <a:ext cx="1950720" cy="343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API GATEWAY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7E01642-FD9C-112D-CA4E-8F550DD8AF61}"/>
              </a:ext>
            </a:extLst>
          </p:cNvPr>
          <p:cNvCxnSpPr>
            <a:stCxn id="18" idx="1"/>
          </p:cNvCxnSpPr>
          <p:nvPr/>
        </p:nvCxnSpPr>
        <p:spPr>
          <a:xfrm flipH="1" flipV="1">
            <a:off x="9357360" y="3148010"/>
            <a:ext cx="61627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117226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E90FE3F-8DDC-9E4D-B233-EAD437749429}" type="slidenum">
              <a:rPr lang="en-US"/>
              <a:pPr/>
              <a:t>42</a:t>
            </a:fld>
            <a:endParaRPr lang="en-US"/>
          </a:p>
        </p:txBody>
      </p:sp>
      <p:sp>
        <p:nvSpPr>
          <p:cNvPr id="490498" name="Rectangle 2"/>
          <p:cNvSpPr>
            <a:spLocks noGrp="1" noChangeArrowheads="1"/>
          </p:cNvSpPr>
          <p:nvPr>
            <p:ph type="title"/>
          </p:nvPr>
        </p:nvSpPr>
        <p:spPr/>
        <p:txBody>
          <a:bodyPr anchor="t" anchorCtr="0"/>
          <a:lstStyle/>
          <a:p>
            <a:r>
              <a:rPr lang="en-US" sz="3200" dirty="0"/>
              <a:t>Service Based Style - Example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AA6E08-DACF-2A42-98A3-D8C5CD773269}"/>
              </a:ext>
            </a:extLst>
          </p:cNvPr>
          <p:cNvSpPr txBox="1"/>
          <p:nvPr/>
        </p:nvSpPr>
        <p:spPr>
          <a:xfrm>
            <a:off x="2697480" y="5647898"/>
            <a:ext cx="7833360" cy="343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Generally Good To Decompose a Monolithic Application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A4DEB22-5E99-844F-911B-F2B760BA9679}"/>
              </a:ext>
            </a:extLst>
          </p:cNvPr>
          <p:cNvSpPr txBox="1"/>
          <p:nvPr/>
        </p:nvSpPr>
        <p:spPr>
          <a:xfrm>
            <a:off x="2148840" y="811868"/>
            <a:ext cx="2862450" cy="4256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Ref: Neil Ford &amp; Mark Richards</a:t>
            </a:r>
            <a:br>
              <a:rPr lang="en-US" sz="1200" dirty="0"/>
            </a:br>
            <a:r>
              <a:rPr lang="en-US" sz="1200" dirty="0"/>
              <a:t>Software Architecture Fundamentals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481521E-B823-C849-B1DA-CEBD285FCB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4464" y="1954867"/>
            <a:ext cx="4365336" cy="322226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F292B9F-CB0D-1240-994E-1241C6D76F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9800" y="2095976"/>
            <a:ext cx="4382036" cy="294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35880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E90FE3F-8DDC-9E4D-B233-EAD437749429}" type="slidenum">
              <a:rPr lang="en-US"/>
              <a:pPr/>
              <a:t>43</a:t>
            </a:fld>
            <a:endParaRPr lang="en-US"/>
          </a:p>
        </p:txBody>
      </p:sp>
      <p:sp>
        <p:nvSpPr>
          <p:cNvPr id="490498" name="Rectangle 2"/>
          <p:cNvSpPr>
            <a:spLocks noGrp="1" noChangeArrowheads="1"/>
          </p:cNvSpPr>
          <p:nvPr>
            <p:ph type="title"/>
          </p:nvPr>
        </p:nvSpPr>
        <p:spPr/>
        <p:txBody>
          <a:bodyPr anchor="t" anchorCtr="0"/>
          <a:lstStyle/>
          <a:p>
            <a:r>
              <a:rPr lang="en-US" sz="3200" dirty="0"/>
              <a:t>Microservice Architecture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AA6E08-DACF-2A42-98A3-D8C5CD773269}"/>
              </a:ext>
            </a:extLst>
          </p:cNvPr>
          <p:cNvSpPr txBox="1"/>
          <p:nvPr/>
        </p:nvSpPr>
        <p:spPr>
          <a:xfrm>
            <a:off x="4445048" y="6233249"/>
            <a:ext cx="3518912" cy="3430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Basic Idea – SHARE NOTHING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B795EE-B7DD-8041-96B7-15E69683F9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0569" y="1143001"/>
            <a:ext cx="8607870" cy="493122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22339A2-5ACF-0449-944D-94C4630DBFFC}"/>
              </a:ext>
            </a:extLst>
          </p:cNvPr>
          <p:cNvSpPr txBox="1"/>
          <p:nvPr/>
        </p:nvSpPr>
        <p:spPr>
          <a:xfrm>
            <a:off x="2148840" y="811868"/>
            <a:ext cx="2862450" cy="4256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Ref: Neil Ford &amp; Mark Richards</a:t>
            </a:r>
            <a:br>
              <a:rPr lang="en-US" sz="1200" dirty="0"/>
            </a:br>
            <a:r>
              <a:rPr lang="en-US" sz="1200" dirty="0"/>
              <a:t>Software Architecture Fundamentals</a:t>
            </a:r>
          </a:p>
        </p:txBody>
      </p:sp>
    </p:spTree>
    <p:extLst>
      <p:ext uri="{BB962C8B-B14F-4D97-AF65-F5344CB8AC3E}">
        <p14:creationId xmlns:p14="http://schemas.microsoft.com/office/powerpoint/2010/main" val="402565565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E90FE3F-8DDC-9E4D-B233-EAD437749429}" type="slidenum">
              <a:rPr lang="en-US"/>
              <a:pPr/>
              <a:t>44</a:t>
            </a:fld>
            <a:endParaRPr lang="en-US"/>
          </a:p>
        </p:txBody>
      </p:sp>
      <p:sp>
        <p:nvSpPr>
          <p:cNvPr id="490498" name="Rectangle 2"/>
          <p:cNvSpPr>
            <a:spLocks noGrp="1" noChangeArrowheads="1"/>
          </p:cNvSpPr>
          <p:nvPr>
            <p:ph type="title"/>
          </p:nvPr>
        </p:nvSpPr>
        <p:spPr/>
        <p:txBody>
          <a:bodyPr anchor="t" anchorCtr="0"/>
          <a:lstStyle/>
          <a:p>
            <a:r>
              <a:rPr lang="en-US" sz="3200" dirty="0"/>
              <a:t>Space-Based Architecture (aka Cloud)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AA6E08-DACF-2A42-98A3-D8C5CD773269}"/>
              </a:ext>
            </a:extLst>
          </p:cNvPr>
          <p:cNvSpPr txBox="1"/>
          <p:nvPr/>
        </p:nvSpPr>
        <p:spPr>
          <a:xfrm>
            <a:off x="3174335" y="6239922"/>
            <a:ext cx="5442516" cy="3430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Basic Idea – Minimize Factors that Limit Scaling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2339A2-5ACF-0449-944D-94C4630DBFFC}"/>
              </a:ext>
            </a:extLst>
          </p:cNvPr>
          <p:cNvSpPr txBox="1"/>
          <p:nvPr/>
        </p:nvSpPr>
        <p:spPr>
          <a:xfrm>
            <a:off x="2148840" y="811868"/>
            <a:ext cx="2862450" cy="4256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Ref: Neil Ford &amp; Mark Richards</a:t>
            </a:r>
            <a:br>
              <a:rPr lang="en-US" sz="1200" dirty="0"/>
            </a:br>
            <a:r>
              <a:rPr lang="en-US" sz="1200" dirty="0"/>
              <a:t>Software Architecture Fundamentals</a:t>
            </a:r>
          </a:p>
        </p:txBody>
      </p:sp>
      <p:pic>
        <p:nvPicPr>
          <p:cNvPr id="15362" name="Picture 2" descr="Alt Text">
            <a:extLst>
              <a:ext uri="{FF2B5EF4-FFF2-40B4-BE49-F238E27FC236}">
                <a16:creationId xmlns:a16="http://schemas.microsoft.com/office/drawing/2014/main" id="{C4A7B62B-A9A2-5651-D6B5-CFCA58FE60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5674" y="1296104"/>
            <a:ext cx="9102811" cy="4878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108992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E90FE3F-8DDC-9E4D-B233-EAD437749429}" type="slidenum">
              <a:rPr lang="en-US"/>
              <a:pPr/>
              <a:t>45</a:t>
            </a:fld>
            <a:endParaRPr lang="en-US"/>
          </a:p>
        </p:txBody>
      </p:sp>
      <p:sp>
        <p:nvSpPr>
          <p:cNvPr id="490498" name="Rectangle 2"/>
          <p:cNvSpPr>
            <a:spLocks noGrp="1" noChangeArrowheads="1"/>
          </p:cNvSpPr>
          <p:nvPr>
            <p:ph type="title"/>
          </p:nvPr>
        </p:nvSpPr>
        <p:spPr/>
        <p:txBody>
          <a:bodyPr anchor="t" anchorCtr="0"/>
          <a:lstStyle/>
          <a:p>
            <a:r>
              <a:rPr lang="en-US" sz="3200" dirty="0"/>
              <a:t>Space-Based Architecture– Key Components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AA6E08-DACF-2A42-98A3-D8C5CD773269}"/>
              </a:ext>
            </a:extLst>
          </p:cNvPr>
          <p:cNvSpPr txBox="1"/>
          <p:nvPr/>
        </p:nvSpPr>
        <p:spPr>
          <a:xfrm>
            <a:off x="3483254" y="6239922"/>
            <a:ext cx="5442516" cy="3430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Basic Idea – Minimize Factors that Limit Scaling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2339A2-5ACF-0449-944D-94C4630DBFFC}"/>
              </a:ext>
            </a:extLst>
          </p:cNvPr>
          <p:cNvSpPr txBox="1"/>
          <p:nvPr/>
        </p:nvSpPr>
        <p:spPr>
          <a:xfrm>
            <a:off x="2148840" y="811868"/>
            <a:ext cx="2862450" cy="4256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Ref: Neil Ford &amp; Mark Richards</a:t>
            </a:r>
            <a:br>
              <a:rPr lang="en-US" sz="1200" dirty="0"/>
            </a:br>
            <a:r>
              <a:rPr lang="en-US" sz="1200" dirty="0"/>
              <a:t>Software Architecture Fundamentals</a:t>
            </a:r>
          </a:p>
        </p:txBody>
      </p:sp>
      <p:pic>
        <p:nvPicPr>
          <p:cNvPr id="17410" name="Picture 2" descr="Alt Text">
            <a:extLst>
              <a:ext uri="{FF2B5EF4-FFF2-40B4-BE49-F238E27FC236}">
                <a16:creationId xmlns:a16="http://schemas.microsoft.com/office/drawing/2014/main" id="{FBF56256-8DE9-21A3-DD8E-D5418C36A6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905" y="1807307"/>
            <a:ext cx="3241999" cy="2897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ED1C2A6-D991-8F89-688D-DBAE62E7A945}"/>
              </a:ext>
            </a:extLst>
          </p:cNvPr>
          <p:cNvSpPr txBox="1"/>
          <p:nvPr/>
        </p:nvSpPr>
        <p:spPr>
          <a:xfrm>
            <a:off x="321275" y="4927788"/>
            <a:ext cx="4399006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0" dirty="0">
                <a:latin typeface="+mn-lt"/>
              </a:rPr>
              <a:t>The processing unit provides</a:t>
            </a:r>
            <a:br>
              <a:rPr lang="en-US" b="0" dirty="0">
                <a:latin typeface="+mn-lt"/>
              </a:rPr>
            </a:br>
            <a:r>
              <a:rPr lang="en-US" b="0" dirty="0">
                <a:latin typeface="+mn-lt"/>
              </a:rPr>
              <a:t>a virtualized environment that</a:t>
            </a:r>
            <a:br>
              <a:rPr lang="en-US" b="0" dirty="0">
                <a:latin typeface="+mn-lt"/>
              </a:rPr>
            </a:br>
            <a:r>
              <a:rPr lang="en-US" b="0" dirty="0">
                <a:latin typeface="+mn-lt"/>
              </a:rPr>
              <a:t>enables modules to have everything</a:t>
            </a:r>
            <a:br>
              <a:rPr lang="en-US" b="0" dirty="0">
                <a:latin typeface="+mn-lt"/>
              </a:rPr>
            </a:br>
            <a:r>
              <a:rPr lang="en-US" b="0" dirty="0">
                <a:latin typeface="+mn-lt"/>
              </a:rPr>
              <a:t>that they need appear to be local </a:t>
            </a:r>
          </a:p>
        </p:txBody>
      </p:sp>
      <p:pic>
        <p:nvPicPr>
          <p:cNvPr id="9" name="Picture 2" descr="Alt Text">
            <a:extLst>
              <a:ext uri="{FF2B5EF4-FFF2-40B4-BE49-F238E27FC236}">
                <a16:creationId xmlns:a16="http://schemas.microsoft.com/office/drawing/2014/main" id="{C405E632-2243-8CC2-EBCB-66EB1DAC0F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297" r="7556"/>
          <a:stretch/>
        </p:blipFill>
        <p:spPr bwMode="auto">
          <a:xfrm>
            <a:off x="5103248" y="1807307"/>
            <a:ext cx="6485359" cy="1530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2FEE4CA-09EC-689C-130E-F2CA5F4D6139}"/>
              </a:ext>
            </a:extLst>
          </p:cNvPr>
          <p:cNvSpPr txBox="1"/>
          <p:nvPr/>
        </p:nvSpPr>
        <p:spPr>
          <a:xfrm>
            <a:off x="5103248" y="3397078"/>
            <a:ext cx="6733814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>
                <a:latin typeface="+mn-lt"/>
              </a:rPr>
              <a:t>The virtual middleware connects to all processing units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20726BD-231D-F1A9-028F-56BA821BD1DA}"/>
              </a:ext>
            </a:extLst>
          </p:cNvPr>
          <p:cNvSpPr txBox="1"/>
          <p:nvPr/>
        </p:nvSpPr>
        <p:spPr>
          <a:xfrm>
            <a:off x="5458186" y="3790499"/>
            <a:ext cx="6733814" cy="183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0" dirty="0">
                <a:latin typeface="+mn-lt"/>
              </a:rPr>
              <a:t>Messaging Grid: Behaves like a smart load balancer, intelligently routing messages to processing units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0" dirty="0">
                <a:latin typeface="+mn-lt"/>
              </a:rPr>
              <a:t>Data Grid: Works with the data replication components in each processing unit to make sure the right data is replicated to the right Processing Unit and kept coherent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0" dirty="0">
                <a:latin typeface="+mn-lt"/>
              </a:rPr>
              <a:t>Processing Grid:  Mediates and orchestrates distributed work that is executed on multiple processing units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0" dirty="0">
                <a:latin typeface="+mn-lt"/>
              </a:rPr>
              <a:t>Deployment Manager:  Ensures the right code is deployed to the right processing unit as well as handling scaleup and scale down </a:t>
            </a:r>
          </a:p>
        </p:txBody>
      </p:sp>
    </p:spTree>
    <p:extLst>
      <p:ext uri="{BB962C8B-B14F-4D97-AF65-F5344CB8AC3E}">
        <p14:creationId xmlns:p14="http://schemas.microsoft.com/office/powerpoint/2010/main" val="269887761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E90FE3F-8DDC-9E4D-B233-EAD437749429}" type="slidenum">
              <a:rPr lang="en-US"/>
              <a:pPr/>
              <a:t>46</a:t>
            </a:fld>
            <a:endParaRPr lang="en-US"/>
          </a:p>
        </p:txBody>
      </p:sp>
      <p:sp>
        <p:nvSpPr>
          <p:cNvPr id="490498" name="Rectangle 2"/>
          <p:cNvSpPr>
            <a:spLocks noGrp="1" noChangeArrowheads="1"/>
          </p:cNvSpPr>
          <p:nvPr>
            <p:ph type="title"/>
          </p:nvPr>
        </p:nvSpPr>
        <p:spPr/>
        <p:txBody>
          <a:bodyPr anchor="t" anchorCtr="0"/>
          <a:lstStyle/>
          <a:p>
            <a:r>
              <a:rPr lang="en-US" sz="3200" dirty="0"/>
              <a:t>Space-Based Architecture– Example: Kubernetes</a:t>
            </a:r>
          </a:p>
        </p:txBody>
      </p:sp>
      <p:pic>
        <p:nvPicPr>
          <p:cNvPr id="19460" name="Picture 4" descr="How Kubernetes works | Cloud Native Computing Foundation">
            <a:extLst>
              <a:ext uri="{FF2B5EF4-FFF2-40B4-BE49-F238E27FC236}">
                <a16:creationId xmlns:a16="http://schemas.microsoft.com/office/drawing/2014/main" id="{1D8542C2-D5C8-7DF5-F2BA-2B5353ED5D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44" r="4270" b="6371"/>
          <a:stretch/>
        </p:blipFill>
        <p:spPr bwMode="auto">
          <a:xfrm>
            <a:off x="1311927" y="973983"/>
            <a:ext cx="9263309" cy="5748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18480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E90FE3F-8DDC-9E4D-B233-EAD437749429}" type="slidenum">
              <a:rPr lang="en-US"/>
              <a:pPr/>
              <a:t>47</a:t>
            </a:fld>
            <a:endParaRPr lang="en-US"/>
          </a:p>
        </p:txBody>
      </p:sp>
      <p:sp>
        <p:nvSpPr>
          <p:cNvPr id="490498" name="Rectangle 2"/>
          <p:cNvSpPr>
            <a:spLocks noGrp="1" noChangeArrowheads="1"/>
          </p:cNvSpPr>
          <p:nvPr>
            <p:ph type="title"/>
          </p:nvPr>
        </p:nvSpPr>
        <p:spPr/>
        <p:txBody>
          <a:bodyPr anchor="t" anchorCtr="0"/>
          <a:lstStyle/>
          <a:p>
            <a:r>
              <a:rPr lang="en-US" sz="3200" dirty="0"/>
              <a:t>Space-Based Architecture– </a:t>
            </a:r>
            <a:br>
              <a:rPr lang="en-US" sz="3200" dirty="0"/>
            </a:br>
            <a:r>
              <a:rPr lang="en-US" sz="3200" dirty="0"/>
              <a:t>Example: Service Mesh on Kubernetes</a:t>
            </a:r>
          </a:p>
        </p:txBody>
      </p:sp>
      <p:pic>
        <p:nvPicPr>
          <p:cNvPr id="19458" name="Picture 2" descr="Istio Architecture on Kubernetes | Better Programming">
            <a:extLst>
              <a:ext uri="{FF2B5EF4-FFF2-40B4-BE49-F238E27FC236}">
                <a16:creationId xmlns:a16="http://schemas.microsoft.com/office/drawing/2014/main" id="{BE828ED3-4A49-4F54-D2E2-B260E776A5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420" y="1767403"/>
            <a:ext cx="10043160" cy="4771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863190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B52F525-320B-DF46-8204-EAFC07CB6EDC}" type="slidenum">
              <a:rPr lang="en-US"/>
              <a:pPr/>
              <a:t>48</a:t>
            </a:fld>
            <a:endParaRPr lang="en-US"/>
          </a:p>
        </p:txBody>
      </p:sp>
      <p:sp>
        <p:nvSpPr>
          <p:cNvPr id="4751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 is a design activity</a:t>
            </a:r>
          </a:p>
        </p:txBody>
      </p:sp>
      <p:sp>
        <p:nvSpPr>
          <p:cNvPr id="475139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>
          <a:xfrm>
            <a:off x="1589532" y="2063066"/>
            <a:ext cx="8805672" cy="350520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2400" dirty="0"/>
              <a:t>Manage complexity</a:t>
            </a:r>
          </a:p>
          <a:p>
            <a:pPr>
              <a:lnSpc>
                <a:spcPct val="80000"/>
              </a:lnSpc>
            </a:pPr>
            <a:r>
              <a:rPr lang="en-US" sz="2400" dirty="0"/>
              <a:t>Validation of delivered software</a:t>
            </a:r>
          </a:p>
          <a:p>
            <a:pPr>
              <a:lnSpc>
                <a:spcPct val="80000"/>
              </a:lnSpc>
            </a:pPr>
            <a:r>
              <a:rPr lang="en-US" sz="2400" dirty="0"/>
              <a:t>Simplify future maintenance</a:t>
            </a:r>
          </a:p>
          <a:p>
            <a:pPr>
              <a:lnSpc>
                <a:spcPct val="80000"/>
              </a:lnSpc>
            </a:pPr>
            <a:r>
              <a:rPr lang="en-US" sz="2400" dirty="0"/>
              <a:t>A mechanism for communication between domain experts and technical professionals</a:t>
            </a:r>
          </a:p>
          <a:p>
            <a:pPr>
              <a:lnSpc>
                <a:spcPct val="80000"/>
              </a:lnSpc>
            </a:pPr>
            <a:r>
              <a:rPr lang="en-US" sz="2400" dirty="0"/>
              <a:t>Enables Visualization</a:t>
            </a:r>
          </a:p>
          <a:p>
            <a:pPr>
              <a:lnSpc>
                <a:spcPct val="80000"/>
              </a:lnSpc>
            </a:pPr>
            <a:r>
              <a:rPr lang="en-US" sz="2400" dirty="0"/>
              <a:t>Enables project team members to work concurrently</a:t>
            </a:r>
          </a:p>
          <a:p>
            <a:pPr lvl="1">
              <a:lnSpc>
                <a:spcPct val="80000"/>
              </a:lnSpc>
            </a:pPr>
            <a:r>
              <a:rPr lang="en-US" sz="2000" dirty="0"/>
              <a:t>Partitioning the work effort with limited overlap</a:t>
            </a:r>
          </a:p>
          <a:p>
            <a:pPr lvl="1">
              <a:lnSpc>
                <a:spcPct val="80000"/>
              </a:lnSpc>
            </a:pPr>
            <a:r>
              <a:rPr lang="en-US" sz="2000" dirty="0"/>
              <a:t>Example:  Concurrently developing test cases while the code is being development</a:t>
            </a:r>
          </a:p>
          <a:p>
            <a:pPr>
              <a:lnSpc>
                <a:spcPct val="80000"/>
              </a:lnSpc>
            </a:pPr>
            <a:endParaRPr lang="en-US" sz="2400" dirty="0"/>
          </a:p>
        </p:txBody>
      </p:sp>
      <p:sp>
        <p:nvSpPr>
          <p:cNvPr id="475140" name="Text Box 4"/>
          <p:cNvSpPr txBox="1">
            <a:spLocks noChangeArrowheads="1"/>
          </p:cNvSpPr>
          <p:nvPr/>
        </p:nvSpPr>
        <p:spPr bwMode="auto">
          <a:xfrm>
            <a:off x="505968" y="1289734"/>
            <a:ext cx="10972800" cy="5923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b="1" dirty="0">
                <a:latin typeface="+mn-lt"/>
              </a:rPr>
              <a:t>A software design is not necessary for trivial systems, but for large systems a design based on a strong software architecture is essential. </a:t>
            </a:r>
          </a:p>
        </p:txBody>
      </p:sp>
      <p:sp>
        <p:nvSpPr>
          <p:cNvPr id="6" name="Text Box 4">
            <a:extLst>
              <a:ext uri="{FF2B5EF4-FFF2-40B4-BE49-F238E27FC236}">
                <a16:creationId xmlns:a16="http://schemas.microsoft.com/office/drawing/2014/main" id="{1923CB5E-EC5C-6C33-B12C-2AEFA22086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5968" y="5568266"/>
            <a:ext cx="10972800" cy="8402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b="1" dirty="0">
                <a:latin typeface="+mn-lt"/>
              </a:rPr>
              <a:t>A foundational understanding of software architecture patterns and styles is important, but structuring the architecture is a design activity and not a </a:t>
            </a:r>
            <a:r>
              <a:rPr lang="en-US" b="1" dirty="0" err="1">
                <a:latin typeface="+mn-lt"/>
              </a:rPr>
              <a:t>leggo</a:t>
            </a:r>
            <a:r>
              <a:rPr lang="en-US" b="1" dirty="0">
                <a:latin typeface="+mn-lt"/>
              </a:rPr>
              <a:t>-block or paint by numbers activity</a:t>
            </a:r>
          </a:p>
        </p:txBody>
      </p:sp>
    </p:spTree>
    <p:extLst>
      <p:ext uri="{BB962C8B-B14F-4D97-AF65-F5344CB8AC3E}">
        <p14:creationId xmlns:p14="http://schemas.microsoft.com/office/powerpoint/2010/main" val="17521148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A5CC8E2-019F-D646-B49C-7588E6FAB530}" type="slidenum">
              <a:rPr lang="en-US"/>
              <a:pPr/>
              <a:t>49</a:t>
            </a:fld>
            <a:endParaRPr lang="en-US"/>
          </a:p>
        </p:txBody>
      </p:sp>
      <p:sp>
        <p:nvSpPr>
          <p:cNvPr id="4812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is design so hard…</a:t>
            </a:r>
          </a:p>
        </p:txBody>
      </p:sp>
      <p:sp>
        <p:nvSpPr>
          <p:cNvPr id="481283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800" dirty="0"/>
              <a:t>Software design can</a:t>
            </a:r>
            <a:r>
              <a:rPr lang="en-US" sz="2800" dirty="0">
                <a:latin typeface="Arial"/>
              </a:rPr>
              <a:t>’</a:t>
            </a:r>
            <a:r>
              <a:rPr lang="en-US" sz="2800" dirty="0"/>
              <a:t>t be taught, but principles of good design can</a:t>
            </a:r>
          </a:p>
          <a:p>
            <a:r>
              <a:rPr lang="en-US" sz="2800" dirty="0"/>
              <a:t>There are degrees of good and bad design, but its hard to say if a design is correct or not</a:t>
            </a:r>
          </a:p>
          <a:p>
            <a:r>
              <a:rPr lang="en-US" sz="2800" dirty="0"/>
              <a:t>The underlying assumptions and requirements that support the design change</a:t>
            </a:r>
          </a:p>
          <a:p>
            <a:r>
              <a:rPr lang="en-US" sz="2800" dirty="0"/>
              <a:t>A design is like wine, it takes a long time to see if it is good or not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B52F525-320B-DF46-8204-EAFC07CB6EDC}" type="slidenum">
              <a:rPr lang="en-US"/>
              <a:pPr/>
              <a:t>5</a:t>
            </a:fld>
            <a:endParaRPr lang="en-US"/>
          </a:p>
        </p:txBody>
      </p:sp>
      <p:sp>
        <p:nvSpPr>
          <p:cNvPr id="475138" name="Rectangle 2"/>
          <p:cNvSpPr>
            <a:spLocks noGrp="1" noChangeArrowheads="1"/>
          </p:cNvSpPr>
          <p:nvPr>
            <p:ph type="title"/>
          </p:nvPr>
        </p:nvSpPr>
        <p:spPr>
          <a:xfrm>
            <a:off x="952500" y="0"/>
            <a:ext cx="10103303" cy="1143000"/>
          </a:xfrm>
        </p:spPr>
        <p:txBody>
          <a:bodyPr/>
          <a:lstStyle/>
          <a:p>
            <a:r>
              <a:rPr lang="en-US" sz="2800" dirty="0"/>
              <a:t>We can also look at this non- hierarchical… The relation between the architecture and design spaces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D46FE5C-9E89-5D44-A724-1B8E15D7AF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2900" y="1583159"/>
            <a:ext cx="6273800" cy="4699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02295A4-AA4B-E649-913F-2094817F4C8D}"/>
              </a:ext>
            </a:extLst>
          </p:cNvPr>
          <p:cNvSpPr txBox="1"/>
          <p:nvPr/>
        </p:nvSpPr>
        <p:spPr>
          <a:xfrm rot="16200000">
            <a:off x="1221275" y="3761138"/>
            <a:ext cx="2133918" cy="3430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Architecture Stuff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406790-FC6D-C64D-9772-58ACA9F8A2DE}"/>
              </a:ext>
            </a:extLst>
          </p:cNvPr>
          <p:cNvSpPr txBox="1"/>
          <p:nvPr/>
        </p:nvSpPr>
        <p:spPr>
          <a:xfrm rot="5400000">
            <a:off x="8615527" y="3761138"/>
            <a:ext cx="1544012" cy="3430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Design Stuff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5B1155-3179-0246-A1DA-412AFD5D14C5}"/>
              </a:ext>
            </a:extLst>
          </p:cNvPr>
          <p:cNvSpPr txBox="1"/>
          <p:nvPr/>
        </p:nvSpPr>
        <p:spPr>
          <a:xfrm>
            <a:off x="5291562" y="2802403"/>
            <a:ext cx="1685077" cy="5923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Bi-Directional</a:t>
            </a:r>
            <a:br>
              <a:rPr lang="en-US" dirty="0">
                <a:solidFill>
                  <a:srgbClr val="0070C0"/>
                </a:solidFill>
              </a:rPr>
            </a:br>
            <a:r>
              <a:rPr lang="en-US" dirty="0">
                <a:solidFill>
                  <a:srgbClr val="0070C0"/>
                </a:solidFill>
              </a:rPr>
              <a:t>Influence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F55F9E-592F-6741-8DC0-A8B8CC5E4481}"/>
              </a:ext>
            </a:extLst>
          </p:cNvPr>
          <p:cNvSpPr txBox="1"/>
          <p:nvPr/>
        </p:nvSpPr>
        <p:spPr>
          <a:xfrm>
            <a:off x="5291227" y="4755640"/>
            <a:ext cx="1672253" cy="5923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Constituent </a:t>
            </a:r>
            <a:br>
              <a:rPr lang="en-US" dirty="0">
                <a:solidFill>
                  <a:srgbClr val="0070C0"/>
                </a:solidFill>
              </a:rPr>
            </a:br>
            <a:r>
              <a:rPr lang="en-US" dirty="0">
                <a:solidFill>
                  <a:srgbClr val="0070C0"/>
                </a:solidFill>
              </a:rPr>
              <a:t>Collaboration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083AF6F-B833-4344-ADA6-C5216D3182D3}"/>
              </a:ext>
            </a:extLst>
          </p:cNvPr>
          <p:cNvSpPr txBox="1"/>
          <p:nvPr/>
        </p:nvSpPr>
        <p:spPr>
          <a:xfrm>
            <a:off x="1828801" y="1141076"/>
            <a:ext cx="2862450" cy="4256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Ref: Neil Ford &amp; Mark Richards</a:t>
            </a:r>
            <a:br>
              <a:rPr lang="en-US" sz="1200" dirty="0"/>
            </a:br>
            <a:r>
              <a:rPr lang="en-US" sz="1200" dirty="0"/>
              <a:t>Software Architecture Fundamentals</a:t>
            </a:r>
          </a:p>
        </p:txBody>
      </p:sp>
      <p:pic>
        <p:nvPicPr>
          <p:cNvPr id="1026" name="Picture 2" descr="The Software Architect Elevator: Redefining the Architect's Role in the Digital Enterprise">
            <a:extLst>
              <a:ext uri="{FF2B5EF4-FFF2-40B4-BE49-F238E27FC236}">
                <a16:creationId xmlns:a16="http://schemas.microsoft.com/office/drawing/2014/main" id="{A634998A-FFF7-85AE-5A36-A052A2BB81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6547" y="2306170"/>
            <a:ext cx="1497106" cy="2245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378870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9601200" y="6400800"/>
            <a:ext cx="457200" cy="457200"/>
          </a:xfrm>
          <a:prstGeom prst="rect">
            <a:avLst/>
          </a:prstGeom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9pPr>
          </a:lstStyle>
          <a:p>
            <a:fld id="{78A12ADE-2146-4B24-88D9-621D9638745E}" type="slidenum">
              <a:rPr lang="en-US" altLang="en-US" sz="1400"/>
              <a:pPr/>
              <a:t>50</a:t>
            </a:fld>
            <a:endParaRPr lang="en-US" altLang="en-US" sz="1400"/>
          </a:p>
        </p:txBody>
      </p:sp>
      <p:sp>
        <p:nvSpPr>
          <p:cNvPr id="397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GB" dirty="0">
                <a:ea typeface="+mj-ea"/>
                <a:cs typeface="Times" charset="0"/>
              </a:rPr>
              <a:t>The Process of Design</a:t>
            </a:r>
            <a:r>
              <a:rPr lang="en-US" dirty="0">
                <a:ea typeface="+mj-ea"/>
                <a:cs typeface="+mj-cs"/>
              </a:rPr>
              <a:t> </a:t>
            </a:r>
          </a:p>
        </p:txBody>
      </p:sp>
      <p:sp>
        <p:nvSpPr>
          <p:cNvPr id="3973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16864" y="1676400"/>
            <a:ext cx="9924288" cy="4114800"/>
          </a:xfrm>
        </p:spPr>
        <p:txBody>
          <a:bodyPr/>
          <a:lstStyle/>
          <a:p>
            <a:pPr marL="0" indent="0"/>
            <a:r>
              <a:rPr lang="en-GB" altLang="en-US" sz="2800" dirty="0"/>
              <a:t>Definition: </a:t>
            </a:r>
          </a:p>
          <a:p>
            <a:pPr lvl="1"/>
            <a:r>
              <a:rPr lang="en-GB" altLang="en-US" sz="2400" i="1" dirty="0"/>
              <a:t>Design</a:t>
            </a:r>
            <a:r>
              <a:rPr lang="en-GB" altLang="en-US" sz="2400" dirty="0"/>
              <a:t> is a problem-solving process whose objective is to find and describe a way:</a:t>
            </a:r>
          </a:p>
          <a:p>
            <a:pPr lvl="2"/>
            <a:r>
              <a:rPr lang="en-GB" altLang="en-US" sz="2000" dirty="0"/>
              <a:t>To implement the system’s </a:t>
            </a:r>
            <a:r>
              <a:rPr lang="en-GB" altLang="en-US" sz="2000" i="1" dirty="0"/>
              <a:t>functional requirements</a:t>
            </a:r>
            <a:r>
              <a:rPr lang="en-GB" altLang="en-US" sz="2000" dirty="0"/>
              <a:t>...</a:t>
            </a:r>
          </a:p>
          <a:p>
            <a:pPr lvl="2"/>
            <a:r>
              <a:rPr lang="en-GB" altLang="en-US" sz="2000" dirty="0"/>
              <a:t>While respecting the constraints imposed by the </a:t>
            </a:r>
            <a:r>
              <a:rPr lang="en-GB" altLang="en-US" sz="2000" i="1" dirty="0"/>
              <a:t>quality, platform and process requirements...</a:t>
            </a:r>
            <a:endParaRPr lang="en-GB" altLang="en-US" sz="2000" dirty="0"/>
          </a:p>
          <a:p>
            <a:pPr lvl="3"/>
            <a:r>
              <a:rPr lang="en-GB" altLang="en-US" sz="1800" dirty="0"/>
              <a:t>including the budget</a:t>
            </a:r>
          </a:p>
          <a:p>
            <a:pPr lvl="2"/>
            <a:r>
              <a:rPr lang="en-GB" altLang="en-US" sz="2000" dirty="0"/>
              <a:t>And while adhering to general principles of </a:t>
            </a:r>
            <a:r>
              <a:rPr lang="en-GB" altLang="en-US" sz="2000" i="1" dirty="0"/>
              <a:t>good quality</a:t>
            </a:r>
            <a:r>
              <a:rPr lang="en-US" altLang="en-US" sz="2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2072722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9601200" y="6400800"/>
            <a:ext cx="457200" cy="457200"/>
          </a:xfrm>
          <a:prstGeom prst="rect">
            <a:avLst/>
          </a:prstGeom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9pPr>
          </a:lstStyle>
          <a:p>
            <a:fld id="{3A649510-1FBB-4F94-A69A-C30B08400F57}" type="slidenum">
              <a:rPr lang="en-US" altLang="en-US" sz="1400"/>
              <a:pPr/>
              <a:t>51</a:t>
            </a:fld>
            <a:endParaRPr lang="en-US" altLang="en-US" sz="1400"/>
          </a:p>
        </p:txBody>
      </p:sp>
      <p:sp>
        <p:nvSpPr>
          <p:cNvPr id="399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ea typeface="+mj-ea"/>
                <a:cs typeface="Times" charset="0"/>
              </a:rPr>
              <a:t>Design as a series of decisions</a:t>
            </a:r>
            <a:r>
              <a:rPr lang="en-US">
                <a:ea typeface="+mj-ea"/>
                <a:cs typeface="+mj-cs"/>
              </a:rPr>
              <a:t> </a:t>
            </a:r>
          </a:p>
        </p:txBody>
      </p:sp>
      <p:sp>
        <p:nvSpPr>
          <p:cNvPr id="3993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267968"/>
            <a:ext cx="10972800" cy="4516423"/>
          </a:xfrm>
        </p:spPr>
        <p:txBody>
          <a:bodyPr/>
          <a:lstStyle/>
          <a:p>
            <a:pPr marL="0" indent="0">
              <a:defRPr/>
            </a:pPr>
            <a:r>
              <a:rPr lang="en-GB" sz="2400" dirty="0">
                <a:cs typeface="Times" charset="0"/>
              </a:rPr>
              <a:t>A designer is faced with a series of </a:t>
            </a:r>
            <a:r>
              <a:rPr lang="en-GB" sz="2400" i="1" dirty="0">
                <a:cs typeface="Times" charset="0"/>
              </a:rPr>
              <a:t>design issues</a:t>
            </a:r>
            <a:r>
              <a:rPr lang="en-GB" sz="2400" dirty="0">
                <a:cs typeface="Times" charset="0"/>
              </a:rPr>
              <a:t> </a:t>
            </a:r>
          </a:p>
          <a:p>
            <a:pPr lvl="1">
              <a:defRPr/>
            </a:pPr>
            <a:r>
              <a:rPr lang="en-GB" sz="2000" dirty="0">
                <a:cs typeface="Times" charset="0"/>
              </a:rPr>
              <a:t>These are sub-problems of the overall design problem. </a:t>
            </a:r>
          </a:p>
          <a:p>
            <a:pPr lvl="1">
              <a:defRPr/>
            </a:pPr>
            <a:r>
              <a:rPr lang="en-GB" sz="2000" dirty="0">
                <a:cs typeface="Times" charset="0"/>
              </a:rPr>
              <a:t>Each issue normally has several alternative solutions: </a:t>
            </a:r>
          </a:p>
          <a:p>
            <a:pPr lvl="2">
              <a:defRPr/>
            </a:pPr>
            <a:r>
              <a:rPr lang="en-GB" dirty="0">
                <a:cs typeface="Times" charset="0"/>
              </a:rPr>
              <a:t>design </a:t>
            </a:r>
            <a:r>
              <a:rPr lang="en-GB" i="1" dirty="0">
                <a:cs typeface="Times" charset="0"/>
              </a:rPr>
              <a:t>options</a:t>
            </a:r>
            <a:r>
              <a:rPr lang="en-GB" dirty="0">
                <a:cs typeface="Times" charset="0"/>
              </a:rPr>
              <a:t>. </a:t>
            </a:r>
            <a:endParaRPr lang="en-GB" sz="2000" dirty="0">
              <a:cs typeface="Times" charset="0"/>
            </a:endParaRPr>
          </a:p>
          <a:p>
            <a:pPr lvl="1">
              <a:defRPr/>
            </a:pPr>
            <a:r>
              <a:rPr lang="en-GB" sz="2000" dirty="0">
                <a:cs typeface="Times" charset="0"/>
              </a:rPr>
              <a:t>The designer makes a </a:t>
            </a:r>
            <a:r>
              <a:rPr lang="en-GB" sz="2000" i="1" dirty="0">
                <a:cs typeface="Times" charset="0"/>
              </a:rPr>
              <a:t>design decision</a:t>
            </a:r>
            <a:r>
              <a:rPr lang="en-GB" sz="2000" dirty="0">
                <a:cs typeface="Times" charset="0"/>
              </a:rPr>
              <a:t> to resolve each issue. </a:t>
            </a:r>
          </a:p>
          <a:p>
            <a:pPr lvl="2">
              <a:defRPr/>
            </a:pPr>
            <a:r>
              <a:rPr lang="en-GB" dirty="0">
                <a:cs typeface="Times" charset="0"/>
              </a:rPr>
              <a:t>This process involves choosing the best option from among the alternatives. </a:t>
            </a:r>
          </a:p>
          <a:p>
            <a:pPr marL="0" indent="0"/>
            <a:r>
              <a:rPr lang="en-GB" altLang="en-US" dirty="0"/>
              <a:t>To make each design decision, the software architect uses:</a:t>
            </a:r>
          </a:p>
          <a:p>
            <a:pPr lvl="1"/>
            <a:r>
              <a:rPr lang="en-GB" altLang="en-US" dirty="0"/>
              <a:t>Knowledge of</a:t>
            </a:r>
          </a:p>
          <a:p>
            <a:pPr lvl="2"/>
            <a:r>
              <a:rPr lang="en-GB" altLang="en-US" dirty="0"/>
              <a:t>the requirements</a:t>
            </a:r>
            <a:r>
              <a:rPr lang="en-US" altLang="en-US" dirty="0"/>
              <a:t> </a:t>
            </a:r>
          </a:p>
          <a:p>
            <a:pPr lvl="2"/>
            <a:r>
              <a:rPr lang="en-GB" altLang="en-US" dirty="0"/>
              <a:t>the design as created so far</a:t>
            </a:r>
          </a:p>
          <a:p>
            <a:pPr lvl="2"/>
            <a:r>
              <a:rPr lang="en-GB" altLang="en-US" dirty="0"/>
              <a:t>the technology available</a:t>
            </a:r>
            <a:r>
              <a:rPr lang="en-US" altLang="en-US" dirty="0"/>
              <a:t> </a:t>
            </a:r>
          </a:p>
          <a:p>
            <a:pPr lvl="2"/>
            <a:r>
              <a:rPr lang="en-GB" altLang="en-US" dirty="0"/>
              <a:t>software design principles and ‘best practices’</a:t>
            </a:r>
            <a:r>
              <a:rPr lang="en-US" altLang="ja-JP" dirty="0"/>
              <a:t> </a:t>
            </a:r>
          </a:p>
          <a:p>
            <a:pPr lvl="2"/>
            <a:r>
              <a:rPr lang="en-GB" altLang="en-US" dirty="0"/>
              <a:t>what has worked well in the past</a:t>
            </a:r>
            <a:r>
              <a:rPr lang="en-US" altLang="en-US" dirty="0"/>
              <a:t> </a:t>
            </a:r>
          </a:p>
          <a:p>
            <a:pPr>
              <a:defRPr/>
            </a:pPr>
            <a:endParaRPr lang="en-GB" dirty="0">
              <a:cs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418264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quarter" idx="10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9pPr>
          </a:lstStyle>
          <a:p>
            <a:r>
              <a:rPr lang="en-CA" altLang="en-US" sz="1000"/>
              <a:t>© Lethbridge/Laganière 2012</a:t>
            </a:r>
            <a:endParaRPr lang="en-US" altLang="en-US" sz="100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9pPr>
          </a:lstStyle>
          <a:p>
            <a:fld id="{B8A51254-012C-42B4-8133-48FE84357B6D}" type="slidenum">
              <a:rPr lang="en-US" altLang="en-US" sz="1400"/>
              <a:pPr/>
              <a:t>52</a:t>
            </a:fld>
            <a:endParaRPr lang="en-US" altLang="en-US" sz="1400"/>
          </a:p>
        </p:txBody>
      </p:sp>
      <p:sp>
        <p:nvSpPr>
          <p:cNvPr id="401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+mj-ea"/>
                <a:cs typeface="+mj-cs"/>
              </a:rPr>
              <a:t>Design space</a:t>
            </a:r>
          </a:p>
        </p:txBody>
      </p:sp>
      <p:sp>
        <p:nvSpPr>
          <p:cNvPr id="40141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085088" y="1676400"/>
            <a:ext cx="8897112" cy="4800600"/>
          </a:xfrm>
        </p:spPr>
        <p:txBody>
          <a:bodyPr/>
          <a:lstStyle/>
          <a:p>
            <a:pPr marL="0" indent="0">
              <a:defRPr/>
            </a:pPr>
            <a:r>
              <a:rPr lang="en-GB" sz="2000" dirty="0">
                <a:cs typeface="Times" charset="0"/>
              </a:rPr>
              <a:t>The space of possible designs that could be achieved by choosing different sets of alternatives is often called the </a:t>
            </a:r>
            <a:r>
              <a:rPr lang="en-GB" sz="2000" i="1" dirty="0">
                <a:cs typeface="Times" charset="0"/>
              </a:rPr>
              <a:t>design space</a:t>
            </a:r>
            <a:r>
              <a:rPr lang="en-US" sz="2000" dirty="0"/>
              <a:t> </a:t>
            </a:r>
          </a:p>
          <a:p>
            <a:pPr lvl="1">
              <a:defRPr/>
            </a:pPr>
            <a:r>
              <a:rPr lang="en-US" sz="2000" dirty="0"/>
              <a:t>For example:</a:t>
            </a:r>
          </a:p>
          <a:p>
            <a:pPr marL="0" indent="0">
              <a:defRPr/>
            </a:pPr>
            <a:endParaRPr lang="en-US" sz="2000" dirty="0"/>
          </a:p>
          <a:p>
            <a:pPr marL="0" indent="0">
              <a:defRPr/>
            </a:pPr>
            <a:endParaRPr lang="en-US" sz="2000" dirty="0"/>
          </a:p>
        </p:txBody>
      </p:sp>
      <p:pic>
        <p:nvPicPr>
          <p:cNvPr id="401420" name="Picture 12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489200" y="3174206"/>
            <a:ext cx="7010400" cy="2354263"/>
          </a:xfrm>
        </p:spPr>
      </p:pic>
    </p:spTree>
    <p:extLst>
      <p:ext uri="{BB962C8B-B14F-4D97-AF65-F5344CB8AC3E}">
        <p14:creationId xmlns:p14="http://schemas.microsoft.com/office/powerpoint/2010/main" val="288719241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9601200" y="6400800"/>
            <a:ext cx="457200" cy="457200"/>
          </a:xfrm>
          <a:prstGeom prst="rect">
            <a:avLst/>
          </a:prstGeom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9pPr>
          </a:lstStyle>
          <a:p>
            <a:fld id="{6B72BAD2-FCBC-44D1-83B9-B44B822964F6}" type="slidenum">
              <a:rPr lang="en-US" altLang="en-US" sz="1400"/>
              <a:pPr/>
              <a:t>53</a:t>
            </a:fld>
            <a:endParaRPr lang="en-US" altLang="en-US" sz="1400"/>
          </a:p>
        </p:txBody>
      </p:sp>
      <p:sp>
        <p:nvSpPr>
          <p:cNvPr id="406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GB" dirty="0">
                <a:ea typeface="+mj-ea"/>
                <a:cs typeface="Times" charset="0"/>
              </a:rPr>
              <a:t>UML diagram of system parts and their relationships</a:t>
            </a:r>
            <a:endParaRPr lang="en-US" dirty="0">
              <a:ea typeface="+mj-ea"/>
              <a:cs typeface="+mj-cs"/>
            </a:endParaRPr>
          </a:p>
        </p:txBody>
      </p:sp>
      <p:pic>
        <p:nvPicPr>
          <p:cNvPr id="406540" name="Picture 1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514600" y="2286001"/>
            <a:ext cx="8077200" cy="1984375"/>
          </a:xfrm>
        </p:spPr>
      </p:pic>
    </p:spTree>
    <p:extLst>
      <p:ext uri="{BB962C8B-B14F-4D97-AF65-F5344CB8AC3E}">
        <p14:creationId xmlns:p14="http://schemas.microsoft.com/office/powerpoint/2010/main" val="402730655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9601200" y="6400800"/>
            <a:ext cx="457200" cy="457200"/>
          </a:xfrm>
          <a:prstGeom prst="rect">
            <a:avLst/>
          </a:prstGeom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9pPr>
          </a:lstStyle>
          <a:p>
            <a:fld id="{D8FBBA74-8696-48C0-A5FC-5F120DF6C844}" type="slidenum">
              <a:rPr lang="en-US" altLang="en-US" sz="1400"/>
              <a:pPr/>
              <a:t>54</a:t>
            </a:fld>
            <a:endParaRPr lang="en-US" altLang="en-US" sz="1400"/>
          </a:p>
        </p:txBody>
      </p:sp>
      <p:sp>
        <p:nvSpPr>
          <p:cNvPr id="412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GB" dirty="0">
                <a:ea typeface="+mj-ea"/>
                <a:cs typeface="Times" charset="0"/>
              </a:rPr>
              <a:t>Principles Leading to Good Design</a:t>
            </a:r>
            <a:r>
              <a:rPr lang="en-US" dirty="0">
                <a:ea typeface="+mj-ea"/>
                <a:cs typeface="+mj-cs"/>
              </a:rPr>
              <a:t> </a:t>
            </a:r>
          </a:p>
        </p:txBody>
      </p:sp>
      <p:sp>
        <p:nvSpPr>
          <p:cNvPr id="4126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91768" y="1121664"/>
            <a:ext cx="9439656" cy="4114800"/>
          </a:xfrm>
        </p:spPr>
        <p:txBody>
          <a:bodyPr/>
          <a:lstStyle/>
          <a:p>
            <a:pPr marL="0" indent="0">
              <a:defRPr/>
            </a:pPr>
            <a:r>
              <a:rPr lang="en-US" sz="2800" dirty="0"/>
              <a:t>Overall </a:t>
            </a:r>
            <a:r>
              <a:rPr lang="en-US" sz="2800" i="1" dirty="0"/>
              <a:t>goals</a:t>
            </a:r>
            <a:r>
              <a:rPr lang="en-US" sz="2800" dirty="0"/>
              <a:t> of good design:</a:t>
            </a:r>
          </a:p>
          <a:p>
            <a:pPr lvl="1">
              <a:defRPr/>
            </a:pPr>
            <a:r>
              <a:rPr lang="en-GB" sz="2400" dirty="0">
                <a:cs typeface="Times" charset="0"/>
              </a:rPr>
              <a:t>Increasing profit / reducing cost / increasing revenue</a:t>
            </a:r>
            <a:r>
              <a:rPr lang="en-US" sz="2400" dirty="0"/>
              <a:t> / learning opportunity (e.g., open source)</a:t>
            </a:r>
          </a:p>
          <a:p>
            <a:pPr lvl="1">
              <a:defRPr/>
            </a:pPr>
            <a:r>
              <a:rPr lang="en-GB" sz="2400" dirty="0">
                <a:cs typeface="Times" charset="0"/>
              </a:rPr>
              <a:t>Ensuring that we actually conform with the requirements</a:t>
            </a:r>
            <a:r>
              <a:rPr lang="en-US" sz="2400" dirty="0"/>
              <a:t> </a:t>
            </a:r>
          </a:p>
          <a:p>
            <a:pPr lvl="1">
              <a:defRPr/>
            </a:pPr>
            <a:r>
              <a:rPr lang="en-GB" sz="2400" dirty="0">
                <a:cs typeface="Times" charset="0"/>
              </a:rPr>
              <a:t>Accelerating development</a:t>
            </a:r>
            <a:r>
              <a:rPr lang="en-US" sz="2400" dirty="0"/>
              <a:t> </a:t>
            </a:r>
          </a:p>
          <a:p>
            <a:pPr lvl="1">
              <a:defRPr/>
            </a:pPr>
            <a:r>
              <a:rPr lang="en-GB" sz="2400" dirty="0">
                <a:cs typeface="Times" charset="0"/>
              </a:rPr>
              <a:t>Increasing qualities such as</a:t>
            </a:r>
          </a:p>
          <a:p>
            <a:pPr lvl="2">
              <a:defRPr/>
            </a:pPr>
            <a:r>
              <a:rPr lang="en-GB" sz="2000" dirty="0">
                <a:cs typeface="Times" charset="0"/>
              </a:rPr>
              <a:t>Usability</a:t>
            </a:r>
          </a:p>
          <a:p>
            <a:pPr lvl="2">
              <a:defRPr/>
            </a:pPr>
            <a:r>
              <a:rPr lang="en-GB" sz="2000" dirty="0">
                <a:cs typeface="Times" charset="0"/>
              </a:rPr>
              <a:t>Efficiency</a:t>
            </a:r>
          </a:p>
          <a:p>
            <a:pPr lvl="2">
              <a:defRPr/>
            </a:pPr>
            <a:r>
              <a:rPr lang="en-GB" sz="2000" dirty="0">
                <a:cs typeface="Times" charset="0"/>
              </a:rPr>
              <a:t>Reliability</a:t>
            </a:r>
          </a:p>
          <a:p>
            <a:pPr lvl="2">
              <a:defRPr/>
            </a:pPr>
            <a:r>
              <a:rPr lang="en-GB" sz="2000" dirty="0">
                <a:cs typeface="Times" charset="0"/>
              </a:rPr>
              <a:t>Maintainability</a:t>
            </a:r>
          </a:p>
          <a:p>
            <a:pPr lvl="2">
              <a:defRPr/>
            </a:pPr>
            <a:r>
              <a:rPr lang="en-GB" sz="2000" dirty="0">
                <a:cs typeface="Times" charset="0"/>
              </a:rPr>
              <a:t>Reusability</a:t>
            </a:r>
            <a:r>
              <a:rPr lang="en-US" sz="2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1676828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9601200" y="6400800"/>
            <a:ext cx="457200" cy="457200"/>
          </a:xfrm>
          <a:prstGeom prst="rect">
            <a:avLst/>
          </a:prstGeom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9pPr>
          </a:lstStyle>
          <a:p>
            <a:fld id="{07F6B377-131C-4F98-AEA4-68325C4CE865}" type="slidenum">
              <a:rPr lang="en-US" altLang="en-US" sz="1400"/>
              <a:pPr/>
              <a:t>55</a:t>
            </a:fld>
            <a:endParaRPr lang="en-US" altLang="en-US" sz="1400"/>
          </a:p>
        </p:txBody>
      </p:sp>
      <p:sp>
        <p:nvSpPr>
          <p:cNvPr id="4945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GB" dirty="0">
                <a:ea typeface="+mj-ea"/>
                <a:cs typeface="Times" charset="0"/>
              </a:rPr>
              <a:t>Design Principle 1: </a:t>
            </a:r>
            <a:r>
              <a:rPr lang="en-GB" dirty="0">
                <a:solidFill>
                  <a:srgbClr val="FF0000"/>
                </a:solidFill>
                <a:ea typeface="+mj-ea"/>
                <a:cs typeface="Times" charset="0"/>
              </a:rPr>
              <a:t>Divide and conquer</a:t>
            </a:r>
            <a:r>
              <a:rPr lang="en-US" dirty="0">
                <a:solidFill>
                  <a:srgbClr val="FF0000"/>
                </a:solidFill>
                <a:ea typeface="+mj-ea"/>
                <a:cs typeface="+mj-cs"/>
              </a:rPr>
              <a:t> </a:t>
            </a:r>
          </a:p>
        </p:txBody>
      </p:sp>
      <p:sp>
        <p:nvSpPr>
          <p:cNvPr id="494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defRPr/>
            </a:pPr>
            <a:r>
              <a:rPr lang="en-GB" sz="2800" dirty="0">
                <a:cs typeface="Times" charset="0"/>
              </a:rPr>
              <a:t>Trying to deal with something big all at once is normally much harder than dealing with a series of smaller things</a:t>
            </a:r>
            <a:r>
              <a:rPr lang="en-US" sz="2800" dirty="0"/>
              <a:t> </a:t>
            </a:r>
          </a:p>
          <a:p>
            <a:pPr lvl="1">
              <a:defRPr/>
            </a:pPr>
            <a:r>
              <a:rPr lang="en-GB" sz="2400" dirty="0">
                <a:cs typeface="Times" charset="0"/>
              </a:rPr>
              <a:t>Separate people can work on each part</a:t>
            </a:r>
            <a:r>
              <a:rPr lang="en-US" sz="2400" dirty="0"/>
              <a:t>.</a:t>
            </a:r>
          </a:p>
          <a:p>
            <a:pPr lvl="1">
              <a:defRPr/>
            </a:pPr>
            <a:r>
              <a:rPr lang="en-GB" sz="2400" dirty="0">
                <a:cs typeface="Times" charset="0"/>
              </a:rPr>
              <a:t>An individual software engineer can specialize.</a:t>
            </a:r>
          </a:p>
          <a:p>
            <a:pPr lvl="1">
              <a:defRPr/>
            </a:pPr>
            <a:r>
              <a:rPr lang="en-GB" sz="2400" dirty="0">
                <a:cs typeface="Times" charset="0"/>
              </a:rPr>
              <a:t>Each individual component is smaller, and therefore easier to understand</a:t>
            </a:r>
            <a:r>
              <a:rPr lang="en-US" sz="2400" dirty="0">
                <a:cs typeface="Times" charset="0"/>
              </a:rPr>
              <a:t>.</a:t>
            </a:r>
          </a:p>
          <a:p>
            <a:pPr lvl="1">
              <a:defRPr/>
            </a:pPr>
            <a:r>
              <a:rPr lang="en-GB" sz="2400" dirty="0">
                <a:cs typeface="Times" charset="0"/>
              </a:rPr>
              <a:t>Parts can be replaced or changed without having to replace or extensively change other parts</a:t>
            </a:r>
            <a:r>
              <a:rPr lang="en-US" sz="2400" dirty="0">
                <a:cs typeface="Times" charset="0"/>
              </a:rPr>
              <a:t>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83778797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9601200" y="6400800"/>
            <a:ext cx="457200" cy="457200"/>
          </a:xfrm>
          <a:prstGeom prst="rect">
            <a:avLst/>
          </a:prstGeom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9pPr>
          </a:lstStyle>
          <a:p>
            <a:fld id="{92F92BEB-3B59-4529-B7F9-B665305A16D4}" type="slidenum">
              <a:rPr lang="en-US" altLang="en-US" sz="1400"/>
              <a:pPr/>
              <a:t>56</a:t>
            </a:fld>
            <a:endParaRPr lang="en-US" altLang="en-US" sz="1400"/>
          </a:p>
        </p:txBody>
      </p:sp>
      <p:sp>
        <p:nvSpPr>
          <p:cNvPr id="498690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+mj-ea"/>
                <a:cs typeface="+mj-cs"/>
              </a:rPr>
              <a:t>Ways of dividing things up to manage complexity</a:t>
            </a:r>
          </a:p>
        </p:txBody>
      </p:sp>
      <p:sp>
        <p:nvSpPr>
          <p:cNvPr id="498691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609600" y="1676400"/>
            <a:ext cx="9525000" cy="4114800"/>
          </a:xfrm>
        </p:spPr>
        <p:txBody>
          <a:bodyPr/>
          <a:lstStyle/>
          <a:p>
            <a:pPr lvl="1">
              <a:defRPr/>
            </a:pPr>
            <a:r>
              <a:rPr lang="en-GB" sz="2000" dirty="0">
                <a:cs typeface="Times" charset="0"/>
              </a:rPr>
              <a:t>A distributed system is divided up into clients and servers</a:t>
            </a:r>
            <a:endParaRPr lang="en-US" sz="2000" dirty="0"/>
          </a:p>
          <a:p>
            <a:pPr lvl="1">
              <a:defRPr/>
            </a:pPr>
            <a:endParaRPr lang="en-US" sz="2000" dirty="0"/>
          </a:p>
          <a:p>
            <a:pPr lvl="1">
              <a:defRPr/>
            </a:pPr>
            <a:r>
              <a:rPr lang="en-GB" sz="2000" dirty="0">
                <a:cs typeface="Times" charset="0"/>
              </a:rPr>
              <a:t>A system is divided up into subsystems</a:t>
            </a:r>
            <a:endParaRPr lang="en-US" sz="2000" dirty="0"/>
          </a:p>
          <a:p>
            <a:pPr lvl="1">
              <a:defRPr/>
            </a:pPr>
            <a:endParaRPr lang="en-US" sz="2000" dirty="0"/>
          </a:p>
          <a:p>
            <a:pPr lvl="1">
              <a:defRPr/>
            </a:pPr>
            <a:r>
              <a:rPr lang="en-GB" sz="2000" dirty="0">
                <a:cs typeface="Times" charset="0"/>
              </a:rPr>
              <a:t>A subsystem can be divided up into one or more packages</a:t>
            </a:r>
            <a:endParaRPr lang="en-US" sz="2000" dirty="0"/>
          </a:p>
          <a:p>
            <a:pPr lvl="1">
              <a:defRPr/>
            </a:pPr>
            <a:endParaRPr lang="en-US" sz="2000" dirty="0"/>
          </a:p>
          <a:p>
            <a:pPr lvl="1">
              <a:defRPr/>
            </a:pPr>
            <a:r>
              <a:rPr lang="en-GB" sz="2000" dirty="0">
                <a:cs typeface="Times" charset="0"/>
              </a:rPr>
              <a:t>A package is divided up into classes</a:t>
            </a:r>
            <a:endParaRPr lang="en-US" sz="2000" dirty="0"/>
          </a:p>
          <a:p>
            <a:pPr lvl="1">
              <a:defRPr/>
            </a:pPr>
            <a:endParaRPr lang="en-US" sz="2000" dirty="0"/>
          </a:p>
          <a:p>
            <a:pPr lvl="1">
              <a:defRPr/>
            </a:pPr>
            <a:r>
              <a:rPr lang="en-GB" sz="2000" dirty="0">
                <a:cs typeface="Times" charset="0"/>
              </a:rPr>
              <a:t>A class is divided up into methods</a:t>
            </a:r>
            <a:r>
              <a:rPr lang="en-US" sz="2000" dirty="0"/>
              <a:t> </a:t>
            </a:r>
            <a:br>
              <a:rPr lang="en-US" sz="2000" dirty="0"/>
            </a:br>
            <a:endParaRPr lang="en-US" sz="2000" dirty="0"/>
          </a:p>
          <a:p>
            <a:pPr lvl="1">
              <a:defRPr/>
            </a:pPr>
            <a:r>
              <a:rPr lang="en-US" sz="2000" dirty="0"/>
              <a:t>Try to promote hierarchies </a:t>
            </a:r>
          </a:p>
        </p:txBody>
      </p:sp>
    </p:spTree>
    <p:extLst>
      <p:ext uri="{BB962C8B-B14F-4D97-AF65-F5344CB8AC3E}">
        <p14:creationId xmlns:p14="http://schemas.microsoft.com/office/powerpoint/2010/main" val="161877298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9601200" y="6400800"/>
            <a:ext cx="457200" cy="457200"/>
          </a:xfrm>
          <a:prstGeom prst="rect">
            <a:avLst/>
          </a:prstGeom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9pPr>
          </a:lstStyle>
          <a:p>
            <a:fld id="{4BBBC9A1-1D8D-4DC4-A03D-CF3889D3CFEC}" type="slidenum">
              <a:rPr lang="en-US" altLang="en-US" sz="1400"/>
              <a:pPr/>
              <a:t>57</a:t>
            </a:fld>
            <a:endParaRPr lang="en-US" altLang="en-US" sz="1400"/>
          </a:p>
        </p:txBody>
      </p:sp>
      <p:sp>
        <p:nvSpPr>
          <p:cNvPr id="414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GB" dirty="0">
                <a:ea typeface="+mj-ea"/>
                <a:cs typeface="Times" charset="0"/>
              </a:rPr>
              <a:t>Design Principle 2: </a:t>
            </a:r>
            <a:r>
              <a:rPr lang="en-GB" dirty="0">
                <a:solidFill>
                  <a:srgbClr val="FF0000"/>
                </a:solidFill>
                <a:ea typeface="+mj-ea"/>
                <a:cs typeface="Times" charset="0"/>
              </a:rPr>
              <a:t>Increase cohesion </a:t>
            </a:r>
            <a:r>
              <a:rPr lang="en-GB" dirty="0">
                <a:ea typeface="+mj-ea"/>
                <a:cs typeface="Times" charset="0"/>
              </a:rPr>
              <a:t>where possible</a:t>
            </a:r>
            <a:r>
              <a:rPr lang="en-US" dirty="0">
                <a:ea typeface="+mj-ea"/>
                <a:cs typeface="+mj-cs"/>
              </a:rPr>
              <a:t> </a:t>
            </a:r>
          </a:p>
        </p:txBody>
      </p:sp>
      <p:sp>
        <p:nvSpPr>
          <p:cNvPr id="4147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413171"/>
            <a:ext cx="10972800" cy="4987629"/>
          </a:xfrm>
        </p:spPr>
        <p:txBody>
          <a:bodyPr/>
          <a:lstStyle/>
          <a:p>
            <a:pPr marL="0" indent="0">
              <a:defRPr/>
            </a:pPr>
            <a:r>
              <a:rPr lang="en-GB" dirty="0">
                <a:ea typeface="+mn-ea"/>
                <a:cs typeface="Times" charset="0"/>
              </a:rPr>
              <a:t>A subsystem or module has high cohesion if it keeps together things that are related to each other, and keeps out other things</a:t>
            </a:r>
          </a:p>
          <a:p>
            <a:pPr lvl="1">
              <a:defRPr/>
            </a:pPr>
            <a:r>
              <a:rPr lang="en-GB" dirty="0">
                <a:ea typeface="+mn-ea"/>
                <a:cs typeface="Times" charset="0"/>
              </a:rPr>
              <a:t>This makes the system as a whole easier to understand and change</a:t>
            </a:r>
            <a:r>
              <a:rPr lang="en-US" dirty="0">
                <a:ea typeface="+mn-ea"/>
                <a:cs typeface="Times" charset="0"/>
              </a:rPr>
              <a:t> </a:t>
            </a:r>
          </a:p>
          <a:p>
            <a:pPr lvl="1">
              <a:defRPr/>
            </a:pPr>
            <a:r>
              <a:rPr lang="en-US" dirty="0">
                <a:ea typeface="+mn-ea"/>
                <a:cs typeface="Times" charset="0"/>
              </a:rPr>
              <a:t>Type of cohesion:</a:t>
            </a:r>
          </a:p>
          <a:p>
            <a:pPr lvl="2">
              <a:defRPr/>
            </a:pPr>
            <a:r>
              <a:rPr lang="en-US" dirty="0">
                <a:ea typeface="+mn-ea"/>
                <a:cs typeface="Times" charset="0"/>
              </a:rPr>
              <a:t>Functional, Layer, Communicational, Sequential, Procedural, Temporal, Utility </a:t>
            </a:r>
          </a:p>
        </p:txBody>
      </p:sp>
    </p:spTree>
    <p:extLst>
      <p:ext uri="{BB962C8B-B14F-4D97-AF65-F5344CB8AC3E}">
        <p14:creationId xmlns:p14="http://schemas.microsoft.com/office/powerpoint/2010/main" val="319458726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9601200" y="6400800"/>
            <a:ext cx="457200" cy="457200"/>
          </a:xfrm>
          <a:prstGeom prst="rect">
            <a:avLst/>
          </a:prstGeom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9pPr>
          </a:lstStyle>
          <a:p>
            <a:fld id="{4BBBC9A1-1D8D-4DC4-A03D-CF3889D3CFEC}" type="slidenum">
              <a:rPr lang="en-US" altLang="en-US" sz="1400"/>
              <a:pPr/>
              <a:t>58</a:t>
            </a:fld>
            <a:endParaRPr lang="en-US" altLang="en-US" sz="1400"/>
          </a:p>
        </p:txBody>
      </p:sp>
      <p:sp>
        <p:nvSpPr>
          <p:cNvPr id="414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GB" dirty="0">
                <a:ea typeface="+mj-ea"/>
                <a:cs typeface="Times" charset="0"/>
              </a:rPr>
              <a:t>Design Principle 2: </a:t>
            </a:r>
            <a:r>
              <a:rPr lang="en-GB" dirty="0">
                <a:solidFill>
                  <a:srgbClr val="FF0000"/>
                </a:solidFill>
                <a:ea typeface="+mj-ea"/>
                <a:cs typeface="Times" charset="0"/>
              </a:rPr>
              <a:t>Increase cohesion </a:t>
            </a:r>
            <a:r>
              <a:rPr lang="en-GB" dirty="0">
                <a:ea typeface="+mj-ea"/>
                <a:cs typeface="Times" charset="0"/>
              </a:rPr>
              <a:t>where possible</a:t>
            </a:r>
            <a:r>
              <a:rPr lang="en-US" dirty="0">
                <a:ea typeface="+mj-ea"/>
                <a:cs typeface="+mj-cs"/>
              </a:rPr>
              <a:t> 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8954176"/>
              </p:ext>
            </p:extLst>
          </p:nvPr>
        </p:nvGraphicFramePr>
        <p:xfrm>
          <a:off x="609600" y="1600200"/>
          <a:ext cx="10972800" cy="4343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177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550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Functional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Keeps all code that computes</a:t>
                      </a:r>
                      <a:r>
                        <a:rPr lang="en-US" baseline="0" dirty="0"/>
                        <a:t> a particular result together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Layer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Facilities</a:t>
                      </a:r>
                      <a:r>
                        <a:rPr lang="en-US" baseline="0" dirty="0"/>
                        <a:t> for accessing related services are kept together.  Hierarchical, you can access layers below but not above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Communicational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Modules that access</a:t>
                      </a:r>
                      <a:r>
                        <a:rPr lang="en-US" baseline="0" dirty="0"/>
                        <a:t> or manipulate certain data are kept together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Sequential and Procedural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Procedures</a:t>
                      </a:r>
                      <a:r>
                        <a:rPr lang="en-US" baseline="0" dirty="0"/>
                        <a:t> where one provides input to the next are kept together in a common module. Also p</a:t>
                      </a:r>
                      <a:r>
                        <a:rPr lang="en-US" dirty="0"/>
                        <a:t>rocedures that are used one after the next are kept together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Temporal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Operations</a:t>
                      </a:r>
                      <a:r>
                        <a:rPr lang="en-US" baseline="0" dirty="0"/>
                        <a:t> that are performed at the same phase of execution are kept together (e.g., Initialization)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Utility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Keep related semantic</a:t>
                      </a:r>
                      <a:r>
                        <a:rPr lang="en-US" baseline="0" dirty="0"/>
                        <a:t> things together, e.g., </a:t>
                      </a:r>
                      <a:r>
                        <a:rPr lang="en-US" baseline="0" dirty="0" err="1"/>
                        <a:t>java.lang.math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9818306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9601200" y="6400800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FEB1FE5F-105E-435C-9FAA-B3E308AEE73E}" type="slidenum">
              <a:rPr lang="en-US" altLang="en-US" sz="1400" b="0"/>
              <a:pPr>
                <a:spcBef>
                  <a:spcPct val="0"/>
                </a:spcBef>
              </a:pPr>
              <a:t>59</a:t>
            </a:fld>
            <a:endParaRPr lang="en-US" altLang="en-US" sz="1400" b="0"/>
          </a:p>
        </p:txBody>
      </p:sp>
      <p:sp>
        <p:nvSpPr>
          <p:cNvPr id="416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GB" dirty="0">
                <a:ea typeface="+mj-ea"/>
                <a:cs typeface="Times" charset="0"/>
              </a:rPr>
              <a:t>Design Principle 3: </a:t>
            </a:r>
            <a:r>
              <a:rPr lang="en-GB" dirty="0">
                <a:solidFill>
                  <a:srgbClr val="FF0000"/>
                </a:solidFill>
                <a:ea typeface="+mj-ea"/>
                <a:cs typeface="Times" charset="0"/>
              </a:rPr>
              <a:t>Reduce coupling </a:t>
            </a:r>
            <a:r>
              <a:rPr lang="en-GB" dirty="0">
                <a:ea typeface="+mj-ea"/>
                <a:cs typeface="Times" charset="0"/>
              </a:rPr>
              <a:t>where possible</a:t>
            </a:r>
            <a:r>
              <a:rPr lang="en-US" dirty="0">
                <a:ea typeface="+mj-ea"/>
                <a:cs typeface="Times" charset="0"/>
              </a:rPr>
              <a:t> </a:t>
            </a:r>
          </a:p>
        </p:txBody>
      </p:sp>
      <p:sp>
        <p:nvSpPr>
          <p:cNvPr id="4167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413171"/>
            <a:ext cx="10972800" cy="4987629"/>
          </a:xfrm>
        </p:spPr>
        <p:txBody>
          <a:bodyPr/>
          <a:lstStyle/>
          <a:p>
            <a:pPr marL="0" indent="0">
              <a:defRPr/>
            </a:pPr>
            <a:r>
              <a:rPr lang="en-GB" sz="2400" i="1" dirty="0">
                <a:cs typeface="Times" charset="0"/>
              </a:rPr>
              <a:t>Coupling</a:t>
            </a:r>
            <a:r>
              <a:rPr lang="en-GB" sz="2400" dirty="0">
                <a:cs typeface="Times" charset="0"/>
              </a:rPr>
              <a:t> occurs when there are </a:t>
            </a:r>
            <a:r>
              <a:rPr lang="en-GB" sz="2400" i="1" dirty="0">
                <a:cs typeface="Times" charset="0"/>
              </a:rPr>
              <a:t>interdependencies</a:t>
            </a:r>
            <a:r>
              <a:rPr lang="en-GB" sz="2400" dirty="0">
                <a:cs typeface="Times" charset="0"/>
              </a:rPr>
              <a:t> between one module and another</a:t>
            </a:r>
            <a:r>
              <a:rPr lang="en-US" sz="2400" dirty="0">
                <a:cs typeface="Times" charset="0"/>
              </a:rPr>
              <a:t> </a:t>
            </a:r>
          </a:p>
          <a:p>
            <a:pPr lvl="1">
              <a:defRPr/>
            </a:pPr>
            <a:r>
              <a:rPr lang="en-GB" sz="2000" dirty="0">
                <a:cs typeface="Times" charset="0"/>
              </a:rPr>
              <a:t>When interdependencies exist, changes in one place will require changes somewhere else</a:t>
            </a:r>
            <a:r>
              <a:rPr lang="en-US" sz="2000" dirty="0">
                <a:cs typeface="Times" charset="0"/>
              </a:rPr>
              <a:t>.</a:t>
            </a:r>
          </a:p>
          <a:p>
            <a:pPr lvl="1">
              <a:defRPr/>
            </a:pPr>
            <a:r>
              <a:rPr lang="en-GB" sz="2000" dirty="0">
                <a:cs typeface="Times" charset="0"/>
              </a:rPr>
              <a:t>A network of interdependencies makes it hard to see at a glance how some component works.</a:t>
            </a:r>
          </a:p>
          <a:p>
            <a:pPr lvl="1">
              <a:defRPr/>
            </a:pPr>
            <a:r>
              <a:rPr lang="en-GB" sz="2000" dirty="0">
                <a:cs typeface="Times" charset="0"/>
              </a:rPr>
              <a:t>Type of coupling:</a:t>
            </a:r>
          </a:p>
          <a:p>
            <a:pPr lvl="2">
              <a:defRPr/>
            </a:pPr>
            <a:r>
              <a:rPr lang="en-US" dirty="0">
                <a:cs typeface="Times" charset="0"/>
              </a:rPr>
              <a:t>Content, Common, Control, Stamp, Data, Routine Call, Type use, Inclusion/Import, External </a:t>
            </a:r>
            <a:endParaRPr lang="en-GB" dirty="0">
              <a:cs typeface="Times" charset="0"/>
            </a:endParaRPr>
          </a:p>
        </p:txBody>
      </p:sp>
      <p:pic>
        <p:nvPicPr>
          <p:cNvPr id="54279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5048250"/>
            <a:ext cx="3200400" cy="1174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254066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B52F525-320B-DF46-8204-EAFC07CB6EDC}" type="slidenum">
              <a:rPr lang="en-US"/>
              <a:pPr/>
              <a:t>6</a:t>
            </a:fld>
            <a:endParaRPr lang="en-US"/>
          </a:p>
        </p:txBody>
      </p:sp>
      <p:sp>
        <p:nvSpPr>
          <p:cNvPr id="475138" name="Rectangle 2"/>
          <p:cNvSpPr>
            <a:spLocks noGrp="1" noChangeArrowheads="1"/>
          </p:cNvSpPr>
          <p:nvPr>
            <p:ph type="title"/>
          </p:nvPr>
        </p:nvSpPr>
        <p:spPr>
          <a:xfrm>
            <a:off x="420130" y="-43494"/>
            <a:ext cx="11170508" cy="1143000"/>
          </a:xfrm>
        </p:spPr>
        <p:txBody>
          <a:bodyPr/>
          <a:lstStyle/>
          <a:p>
            <a:r>
              <a:rPr lang="en-US" dirty="0"/>
              <a:t>Architecture has a broader scope than design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E8306D5-84D9-AD4B-B8AC-04F151F6BB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0" y="1557760"/>
            <a:ext cx="6012314" cy="514784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DFBB15C-FA99-9B46-A961-738F0F3CB8C9}"/>
              </a:ext>
            </a:extLst>
          </p:cNvPr>
          <p:cNvSpPr txBox="1"/>
          <p:nvPr/>
        </p:nvSpPr>
        <p:spPr>
          <a:xfrm>
            <a:off x="5334001" y="3617268"/>
            <a:ext cx="1697901" cy="3430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Design Focus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09BBF7-C8ED-0943-B577-A5E44D0CBD16}"/>
              </a:ext>
            </a:extLst>
          </p:cNvPr>
          <p:cNvSpPr txBox="1"/>
          <p:nvPr/>
        </p:nvSpPr>
        <p:spPr>
          <a:xfrm>
            <a:off x="7010400" y="1142261"/>
            <a:ext cx="2484526" cy="5923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Broader Architecture</a:t>
            </a:r>
            <a:br>
              <a:rPr lang="en-US" b="1" dirty="0">
                <a:solidFill>
                  <a:srgbClr val="FF0000"/>
                </a:solidFill>
              </a:rPr>
            </a:br>
            <a:r>
              <a:rPr lang="en-US" b="1" dirty="0">
                <a:solidFill>
                  <a:srgbClr val="FF0000"/>
                </a:solidFill>
              </a:rPr>
              <a:t>Focus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63F954-30C4-CB49-94B6-EDA2A00F09DF}"/>
              </a:ext>
            </a:extLst>
          </p:cNvPr>
          <p:cNvSpPr txBox="1"/>
          <p:nvPr/>
        </p:nvSpPr>
        <p:spPr>
          <a:xfrm>
            <a:off x="2081816" y="1201675"/>
            <a:ext cx="2862450" cy="4256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Ref: Neil Ford &amp; Mark Richards</a:t>
            </a:r>
            <a:br>
              <a:rPr lang="en-US" sz="1200" dirty="0"/>
            </a:br>
            <a:r>
              <a:rPr lang="en-US" sz="1200" dirty="0"/>
              <a:t>Software Architecture Fundamentals</a:t>
            </a:r>
          </a:p>
        </p:txBody>
      </p:sp>
    </p:spTree>
    <p:extLst>
      <p:ext uri="{BB962C8B-B14F-4D97-AF65-F5344CB8AC3E}">
        <p14:creationId xmlns:p14="http://schemas.microsoft.com/office/powerpoint/2010/main" val="191167899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9601200" y="6400800"/>
            <a:ext cx="457200" cy="457200"/>
          </a:xfrm>
          <a:prstGeom prst="rect">
            <a:avLst/>
          </a:prstGeom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9pPr>
          </a:lstStyle>
          <a:p>
            <a:fld id="{4BBBC9A1-1D8D-4DC4-A03D-CF3889D3CFEC}" type="slidenum">
              <a:rPr lang="en-US" altLang="en-US" sz="1400"/>
              <a:pPr/>
              <a:t>60</a:t>
            </a:fld>
            <a:endParaRPr lang="en-US" altLang="en-US" sz="1400"/>
          </a:p>
        </p:txBody>
      </p:sp>
      <p:sp>
        <p:nvSpPr>
          <p:cNvPr id="414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GB" dirty="0">
                <a:ea typeface="+mj-ea"/>
                <a:cs typeface="Times" charset="0"/>
              </a:rPr>
              <a:t>Design Principle 2: </a:t>
            </a:r>
            <a:r>
              <a:rPr lang="en-GB" dirty="0">
                <a:solidFill>
                  <a:srgbClr val="FF0000"/>
                </a:solidFill>
                <a:ea typeface="+mj-ea"/>
                <a:cs typeface="Times" charset="0"/>
              </a:rPr>
              <a:t>Reduce coupling </a:t>
            </a:r>
            <a:r>
              <a:rPr lang="en-GB" dirty="0">
                <a:ea typeface="+mj-ea"/>
                <a:cs typeface="Times" charset="0"/>
              </a:rPr>
              <a:t>where possible – Code Level Things</a:t>
            </a:r>
            <a:r>
              <a:rPr lang="en-US" dirty="0">
                <a:ea typeface="+mj-ea"/>
                <a:cs typeface="+mj-cs"/>
              </a:rPr>
              <a:t> 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0203458"/>
              </p:ext>
            </p:extLst>
          </p:nvPr>
        </p:nvGraphicFramePr>
        <p:xfrm>
          <a:off x="469392" y="1485900"/>
          <a:ext cx="11253216" cy="51435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795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736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Content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One module modifies internal data of another module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Common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Coupling</a:t>
                      </a:r>
                      <a:r>
                        <a:rPr lang="en-US" baseline="0" dirty="0"/>
                        <a:t> based on a global variable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Control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Parameter is passed</a:t>
                      </a:r>
                      <a:r>
                        <a:rPr lang="en-US" baseline="0" dirty="0"/>
                        <a:t> as an argument that controls the behavior of the </a:t>
                      </a:r>
                      <a:r>
                        <a:rPr lang="en-US" baseline="0" dirty="0" err="1"/>
                        <a:t>callee</a:t>
                      </a:r>
                      <a:r>
                        <a:rPr lang="en-US" baseline="0" dirty="0"/>
                        <a:t>, </a:t>
                      </a:r>
                      <a:r>
                        <a:rPr lang="en-US" baseline="0" dirty="0" err="1"/>
                        <a:t>e.g</a:t>
                      </a:r>
                      <a:r>
                        <a:rPr lang="en-US" baseline="0" dirty="0"/>
                        <a:t>, (“</a:t>
                      </a:r>
                      <a:r>
                        <a:rPr lang="en-US" baseline="0" dirty="0" err="1"/>
                        <a:t>CustomerArrived</a:t>
                      </a:r>
                      <a:r>
                        <a:rPr lang="en-US" baseline="0" dirty="0"/>
                        <a:t>” passed as an </a:t>
                      </a:r>
                      <a:r>
                        <a:rPr lang="en-US" baseline="0" dirty="0" err="1"/>
                        <a:t>arg</a:t>
                      </a:r>
                      <a:r>
                        <a:rPr lang="en-US" baseline="0" dirty="0"/>
                        <a:t> that is then processed by a switch statement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Stamp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Using</a:t>
                      </a:r>
                      <a:r>
                        <a:rPr lang="en-US" baseline="0" dirty="0"/>
                        <a:t> custom types as arguments to a method or function.  Couples class dependencies – very common in OO languages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Routine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When one method calls a method in another</a:t>
                      </a:r>
                      <a:r>
                        <a:rPr lang="en-US" baseline="0" dirty="0"/>
                        <a:t> class or package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 use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When one</a:t>
                      </a:r>
                      <a:r>
                        <a:rPr lang="en-US" baseline="0" dirty="0"/>
                        <a:t> module uses a type defined in another module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Inclusion</a:t>
                      </a:r>
                      <a:r>
                        <a:rPr lang="en-US" baseline="0" dirty="0"/>
                        <a:t> / Import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When one</a:t>
                      </a:r>
                      <a:r>
                        <a:rPr lang="en-US" baseline="0" dirty="0"/>
                        <a:t> module imports another module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External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When a module</a:t>
                      </a:r>
                      <a:r>
                        <a:rPr lang="en-US" baseline="0" dirty="0"/>
                        <a:t> has an external dependency on things like an operating system, shared library or hardware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7481479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9601200" y="6400800"/>
            <a:ext cx="457200" cy="457200"/>
          </a:xfrm>
          <a:prstGeom prst="rect">
            <a:avLst/>
          </a:prstGeom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9pPr>
          </a:lstStyle>
          <a:p>
            <a:fld id="{4BBBC9A1-1D8D-4DC4-A03D-CF3889D3CFEC}" type="slidenum">
              <a:rPr lang="en-US" altLang="en-US" sz="1400"/>
              <a:pPr/>
              <a:t>61</a:t>
            </a:fld>
            <a:endParaRPr lang="en-US" altLang="en-US" sz="1400"/>
          </a:p>
        </p:txBody>
      </p:sp>
      <p:sp>
        <p:nvSpPr>
          <p:cNvPr id="414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GB" dirty="0">
                <a:ea typeface="+mj-ea"/>
                <a:cs typeface="Times" charset="0"/>
              </a:rPr>
              <a:t>Design Principle 2: </a:t>
            </a:r>
            <a:r>
              <a:rPr lang="en-GB" dirty="0">
                <a:solidFill>
                  <a:srgbClr val="FF0000"/>
                </a:solidFill>
                <a:ea typeface="+mj-ea"/>
                <a:cs typeface="Times" charset="0"/>
              </a:rPr>
              <a:t>Reduce coupling </a:t>
            </a:r>
            <a:r>
              <a:rPr lang="en-GB" dirty="0">
                <a:ea typeface="+mj-ea"/>
                <a:cs typeface="Times" charset="0"/>
              </a:rPr>
              <a:t>where possible – Architecture Things</a:t>
            </a:r>
            <a:endParaRPr lang="en-US" dirty="0">
              <a:ea typeface="+mj-ea"/>
              <a:cs typeface="+mj-cs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1851644"/>
              </p:ext>
            </p:extLst>
          </p:nvPr>
        </p:nvGraphicFramePr>
        <p:xfrm>
          <a:off x="1676400" y="4014491"/>
          <a:ext cx="8839200" cy="2526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76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915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422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Afferent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How multiple other components depend on a target component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Efferent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How dependent a component is on other components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Temporal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Coupling introduced by non-static timing dependencies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251FA14D-30FB-7649-AE44-23AA0040C5A2}"/>
              </a:ext>
            </a:extLst>
          </p:cNvPr>
          <p:cNvSpPr/>
          <p:nvPr/>
        </p:nvSpPr>
        <p:spPr bwMode="auto">
          <a:xfrm>
            <a:off x="3979762" y="1921605"/>
            <a:ext cx="1600200" cy="381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dirty="0"/>
              <a:t>c</a:t>
            </a:r>
            <a:r>
              <a:rPr lang="en-US" b="0" dirty="0">
                <a:latin typeface="Tahoma" charset="0"/>
                <a:ea typeface="ＭＳ Ｐゴシック" charset="0"/>
              </a:rPr>
              <a:t>omponent </a:t>
            </a:r>
            <a:r>
              <a:rPr lang="en-US" dirty="0">
                <a:latin typeface="Tahoma" charset="0"/>
                <a:ea typeface="ＭＳ Ｐゴシック" charset="0"/>
              </a:rPr>
              <a:t>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E0F60D9-9412-0B46-A21C-C482545044A5}"/>
              </a:ext>
            </a:extLst>
          </p:cNvPr>
          <p:cNvSpPr/>
          <p:nvPr/>
        </p:nvSpPr>
        <p:spPr bwMode="auto">
          <a:xfrm>
            <a:off x="2057400" y="1464405"/>
            <a:ext cx="1600200" cy="381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dirty="0"/>
              <a:t>c</a:t>
            </a:r>
            <a:r>
              <a:rPr lang="en-US" b="0" dirty="0">
                <a:latin typeface="Tahoma" charset="0"/>
                <a:ea typeface="ＭＳ Ｐゴシック" charset="0"/>
              </a:rPr>
              <a:t>omponent </a:t>
            </a:r>
            <a:r>
              <a:rPr lang="en-US" dirty="0"/>
              <a:t>b</a:t>
            </a:r>
            <a:endParaRPr lang="en-US" dirty="0">
              <a:latin typeface="Tahoma" charset="0"/>
              <a:ea typeface="ＭＳ Ｐゴシック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91FBCE8-486A-874B-B819-3951A4E3E93A}"/>
              </a:ext>
            </a:extLst>
          </p:cNvPr>
          <p:cNvSpPr/>
          <p:nvPr/>
        </p:nvSpPr>
        <p:spPr bwMode="auto">
          <a:xfrm>
            <a:off x="2057400" y="1921605"/>
            <a:ext cx="1600200" cy="381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dirty="0"/>
              <a:t>c</a:t>
            </a:r>
            <a:r>
              <a:rPr lang="en-US" b="0" dirty="0">
                <a:latin typeface="Tahoma" charset="0"/>
                <a:ea typeface="ＭＳ Ｐゴシック" charset="0"/>
              </a:rPr>
              <a:t>omponent </a:t>
            </a:r>
            <a:r>
              <a:rPr lang="en-US" dirty="0"/>
              <a:t>c</a:t>
            </a:r>
            <a:endParaRPr lang="en-US" dirty="0">
              <a:latin typeface="Tahoma" charset="0"/>
              <a:ea typeface="ＭＳ Ｐゴシック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6D7C40C-2595-5946-B404-FA6669BBFF0C}"/>
              </a:ext>
            </a:extLst>
          </p:cNvPr>
          <p:cNvSpPr/>
          <p:nvPr/>
        </p:nvSpPr>
        <p:spPr bwMode="auto">
          <a:xfrm>
            <a:off x="2057400" y="2378805"/>
            <a:ext cx="1600200" cy="381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dirty="0"/>
              <a:t>c</a:t>
            </a:r>
            <a:r>
              <a:rPr lang="en-US" b="0" dirty="0">
                <a:latin typeface="Tahoma" charset="0"/>
                <a:ea typeface="ＭＳ Ｐゴシック" charset="0"/>
              </a:rPr>
              <a:t>omponent </a:t>
            </a:r>
            <a:r>
              <a:rPr lang="en-US" dirty="0"/>
              <a:t>d</a:t>
            </a:r>
            <a:endParaRPr lang="en-US" dirty="0">
              <a:latin typeface="Tahoma" charset="0"/>
              <a:ea typeface="ＭＳ Ｐゴシック" charset="0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B1CB5AD-1B06-FB43-AB00-1AB8880A8A4B}"/>
              </a:ext>
            </a:extLst>
          </p:cNvPr>
          <p:cNvCxnSpPr>
            <a:stCxn id="7" idx="3"/>
          </p:cNvCxnSpPr>
          <p:nvPr/>
        </p:nvCxnSpPr>
        <p:spPr bwMode="auto">
          <a:xfrm>
            <a:off x="3657600" y="1654905"/>
            <a:ext cx="322162" cy="34290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AF7ADD7-994D-5E47-847B-A00835527A50}"/>
              </a:ext>
            </a:extLst>
          </p:cNvPr>
          <p:cNvCxnSpPr>
            <a:cxnSpLocks/>
            <a:stCxn id="9" idx="3"/>
          </p:cNvCxnSpPr>
          <p:nvPr/>
        </p:nvCxnSpPr>
        <p:spPr bwMode="auto">
          <a:xfrm flipV="1">
            <a:off x="3657600" y="2207355"/>
            <a:ext cx="322162" cy="36195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8AE8D7B-F515-924D-A5D7-94DACCA503BB}"/>
              </a:ext>
            </a:extLst>
          </p:cNvPr>
          <p:cNvCxnSpPr>
            <a:cxnSpLocks/>
            <a:stCxn id="8" idx="3"/>
            <a:endCxn id="2" idx="1"/>
          </p:cNvCxnSpPr>
          <p:nvPr/>
        </p:nvCxnSpPr>
        <p:spPr bwMode="auto">
          <a:xfrm>
            <a:off x="3657600" y="2112105"/>
            <a:ext cx="322162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9B9B871B-4799-F446-990A-71BBDDACD5D0}"/>
              </a:ext>
            </a:extLst>
          </p:cNvPr>
          <p:cNvSpPr/>
          <p:nvPr/>
        </p:nvSpPr>
        <p:spPr bwMode="auto">
          <a:xfrm>
            <a:off x="5907911" y="1464405"/>
            <a:ext cx="1600200" cy="381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dirty="0"/>
              <a:t>c</a:t>
            </a:r>
            <a:r>
              <a:rPr lang="en-US" b="0" dirty="0">
                <a:latin typeface="Tahoma" charset="0"/>
                <a:ea typeface="ＭＳ Ｐゴシック" charset="0"/>
              </a:rPr>
              <a:t>omponent </a:t>
            </a:r>
            <a:r>
              <a:rPr lang="en-US" dirty="0">
                <a:latin typeface="Tahoma" charset="0"/>
                <a:ea typeface="ＭＳ Ｐゴシック" charset="0"/>
              </a:rPr>
              <a:t>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278BBF9-9321-CE4F-848B-3BAE1F9785C0}"/>
              </a:ext>
            </a:extLst>
          </p:cNvPr>
          <p:cNvSpPr/>
          <p:nvPr/>
        </p:nvSpPr>
        <p:spPr bwMode="auto">
          <a:xfrm>
            <a:off x="5907911" y="1921605"/>
            <a:ext cx="1600200" cy="381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dirty="0"/>
              <a:t>c</a:t>
            </a:r>
            <a:r>
              <a:rPr lang="en-US" b="0" dirty="0">
                <a:latin typeface="Tahoma" charset="0"/>
                <a:ea typeface="ＭＳ Ｐゴシック" charset="0"/>
              </a:rPr>
              <a:t>omponent </a:t>
            </a:r>
            <a:r>
              <a:rPr lang="en-US" dirty="0">
                <a:latin typeface="Tahoma" charset="0"/>
                <a:ea typeface="ＭＳ Ｐゴシック" charset="0"/>
              </a:rPr>
              <a:t>f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A14DBD1-E38F-BB4A-A7E7-63267233EAC3}"/>
              </a:ext>
            </a:extLst>
          </p:cNvPr>
          <p:cNvSpPr/>
          <p:nvPr/>
        </p:nvSpPr>
        <p:spPr bwMode="auto">
          <a:xfrm>
            <a:off x="5907911" y="2378805"/>
            <a:ext cx="1600200" cy="381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dirty="0"/>
              <a:t>c</a:t>
            </a:r>
            <a:r>
              <a:rPr lang="en-US" b="0" dirty="0">
                <a:latin typeface="Tahoma" charset="0"/>
                <a:ea typeface="ＭＳ Ｐゴシック" charset="0"/>
              </a:rPr>
              <a:t>omponent </a:t>
            </a:r>
            <a:r>
              <a:rPr lang="en-US" dirty="0">
                <a:latin typeface="Tahoma" charset="0"/>
                <a:ea typeface="ＭＳ Ｐゴシック" charset="0"/>
              </a:rPr>
              <a:t>g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D8A2AF2-1F98-F043-9980-255E714507C0}"/>
              </a:ext>
            </a:extLst>
          </p:cNvPr>
          <p:cNvCxnSpPr>
            <a:cxnSpLocks/>
            <a:stCxn id="2" idx="3"/>
            <a:endCxn id="18" idx="1"/>
          </p:cNvCxnSpPr>
          <p:nvPr/>
        </p:nvCxnSpPr>
        <p:spPr bwMode="auto">
          <a:xfrm>
            <a:off x="5579963" y="2112105"/>
            <a:ext cx="327949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59CA06F-575F-7046-9796-9BCB2DB57A45}"/>
              </a:ext>
            </a:extLst>
          </p:cNvPr>
          <p:cNvCxnSpPr>
            <a:cxnSpLocks/>
            <a:endCxn id="17" idx="1"/>
          </p:cNvCxnSpPr>
          <p:nvPr/>
        </p:nvCxnSpPr>
        <p:spPr bwMode="auto">
          <a:xfrm flipV="1">
            <a:off x="5579963" y="1654905"/>
            <a:ext cx="327949" cy="34290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17CB84E-0156-D840-B6FE-F4618A6F8589}"/>
              </a:ext>
            </a:extLst>
          </p:cNvPr>
          <p:cNvCxnSpPr>
            <a:cxnSpLocks/>
            <a:endCxn id="19" idx="1"/>
          </p:cNvCxnSpPr>
          <p:nvPr/>
        </p:nvCxnSpPr>
        <p:spPr bwMode="auto">
          <a:xfrm>
            <a:off x="5592503" y="2245455"/>
            <a:ext cx="315409" cy="32385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16602AB7-2B75-9846-8043-65F033D4EC0E}"/>
              </a:ext>
            </a:extLst>
          </p:cNvPr>
          <p:cNvSpPr/>
          <p:nvPr/>
        </p:nvSpPr>
        <p:spPr bwMode="auto">
          <a:xfrm>
            <a:off x="8229600" y="1923534"/>
            <a:ext cx="1600200" cy="381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dirty="0"/>
              <a:t>c</a:t>
            </a:r>
            <a:r>
              <a:rPr lang="en-US" b="0" dirty="0">
                <a:latin typeface="Tahoma" charset="0"/>
                <a:ea typeface="ＭＳ Ｐゴシック" charset="0"/>
              </a:rPr>
              <a:t>omponent </a:t>
            </a:r>
            <a:r>
              <a:rPr lang="en-US" dirty="0"/>
              <a:t>h</a:t>
            </a:r>
            <a:endParaRPr lang="en-US" dirty="0">
              <a:latin typeface="Tahoma" charset="0"/>
              <a:ea typeface="ＭＳ Ｐゴシック" charset="0"/>
            </a:endParaRPr>
          </a:p>
        </p:txBody>
      </p:sp>
      <p:sp>
        <p:nvSpPr>
          <p:cNvPr id="29" name="Can 28">
            <a:extLst>
              <a:ext uri="{FF2B5EF4-FFF2-40B4-BE49-F238E27FC236}">
                <a16:creationId xmlns:a16="http://schemas.microsoft.com/office/drawing/2014/main" id="{438F2829-BF55-CA49-98BA-16B18FB29A2C}"/>
              </a:ext>
            </a:extLst>
          </p:cNvPr>
          <p:cNvSpPr/>
          <p:nvPr/>
        </p:nvSpPr>
        <p:spPr bwMode="auto">
          <a:xfrm>
            <a:off x="4123481" y="3009803"/>
            <a:ext cx="1312762" cy="381000"/>
          </a:xfrm>
          <a:prstGeom prst="can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ct val="100000"/>
              </a:lnSpc>
            </a:pPr>
            <a:endParaRPr lang="en-US" sz="2400" b="0">
              <a:latin typeface="Tahoma" charset="0"/>
              <a:ea typeface="ＭＳ Ｐゴシック" charset="0"/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11D89D7-7659-1B4A-B542-4EB925527858}"/>
              </a:ext>
            </a:extLst>
          </p:cNvPr>
          <p:cNvCxnSpPr>
            <a:cxnSpLocks/>
            <a:stCxn id="2" idx="2"/>
            <a:endCxn id="29" idx="1"/>
          </p:cNvCxnSpPr>
          <p:nvPr/>
        </p:nvCxnSpPr>
        <p:spPr bwMode="auto">
          <a:xfrm>
            <a:off x="4779862" y="2302605"/>
            <a:ext cx="0" cy="707198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9" name="Can 38">
            <a:extLst>
              <a:ext uri="{FF2B5EF4-FFF2-40B4-BE49-F238E27FC236}">
                <a16:creationId xmlns:a16="http://schemas.microsoft.com/office/drawing/2014/main" id="{65D7B4C5-CB26-AD45-970C-7F33148A7768}"/>
              </a:ext>
            </a:extLst>
          </p:cNvPr>
          <p:cNvSpPr/>
          <p:nvPr/>
        </p:nvSpPr>
        <p:spPr bwMode="auto">
          <a:xfrm>
            <a:off x="8395504" y="3006909"/>
            <a:ext cx="1312762" cy="381000"/>
          </a:xfrm>
          <a:prstGeom prst="can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ct val="100000"/>
              </a:lnSpc>
            </a:pPr>
            <a:endParaRPr lang="en-US" sz="2400" b="0">
              <a:latin typeface="Tahoma" charset="0"/>
              <a:ea typeface="ＭＳ Ｐゴシック" charset="0"/>
            </a:endParaRP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2D51C741-9ECF-9A46-96E9-0C3F9E5AFBBB}"/>
              </a:ext>
            </a:extLst>
          </p:cNvPr>
          <p:cNvCxnSpPr>
            <a:cxnSpLocks/>
            <a:endCxn id="39" idx="1"/>
          </p:cNvCxnSpPr>
          <p:nvPr/>
        </p:nvCxnSpPr>
        <p:spPr bwMode="auto">
          <a:xfrm>
            <a:off x="9051885" y="2299711"/>
            <a:ext cx="0" cy="707198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EB0C83E7-8E15-8546-9772-DA690AD22C7A}"/>
              </a:ext>
            </a:extLst>
          </p:cNvPr>
          <p:cNvCxnSpPr>
            <a:cxnSpLocks/>
            <a:stCxn id="29" idx="4"/>
            <a:endCxn id="39" idx="2"/>
          </p:cNvCxnSpPr>
          <p:nvPr/>
        </p:nvCxnSpPr>
        <p:spPr bwMode="auto">
          <a:xfrm flipV="1">
            <a:off x="5436244" y="3197409"/>
            <a:ext cx="2959261" cy="2894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ysDot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5610F84B-903F-2A40-9CD2-6646B28A3621}"/>
              </a:ext>
            </a:extLst>
          </p:cNvPr>
          <p:cNvSpPr txBox="1"/>
          <p:nvPr/>
        </p:nvSpPr>
        <p:spPr>
          <a:xfrm>
            <a:off x="6563240" y="3035546"/>
            <a:ext cx="651140" cy="31515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600" dirty="0"/>
              <a:t>sync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FC84DA2-8DAC-D443-8925-66DAE914E8AD}"/>
              </a:ext>
            </a:extLst>
          </p:cNvPr>
          <p:cNvSpPr txBox="1"/>
          <p:nvPr/>
        </p:nvSpPr>
        <p:spPr>
          <a:xfrm>
            <a:off x="3302354" y="3547723"/>
            <a:ext cx="971741" cy="31515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</a:rPr>
              <a:t>Afferent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D29EFA8-191A-CA4A-BBC4-37A1072C7A56}"/>
              </a:ext>
            </a:extLst>
          </p:cNvPr>
          <p:cNvSpPr/>
          <p:nvPr/>
        </p:nvSpPr>
        <p:spPr bwMode="auto">
          <a:xfrm>
            <a:off x="3670140" y="1464406"/>
            <a:ext cx="297082" cy="1295400"/>
          </a:xfrm>
          <a:prstGeom prst="rect">
            <a:avLst/>
          </a:prstGeom>
          <a:solidFill>
            <a:srgbClr val="7030A0">
              <a:alpha val="49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ct val="100000"/>
              </a:lnSpc>
            </a:pPr>
            <a:endParaRPr lang="en-US" sz="2400" b="0">
              <a:latin typeface="Tahoma" charset="0"/>
              <a:ea typeface="ＭＳ Ｐゴシック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2FD0A9D1-2DBB-B543-884E-1486C7F63CE7}"/>
              </a:ext>
            </a:extLst>
          </p:cNvPr>
          <p:cNvSpPr/>
          <p:nvPr/>
        </p:nvSpPr>
        <p:spPr bwMode="auto">
          <a:xfrm>
            <a:off x="5593466" y="1502505"/>
            <a:ext cx="297082" cy="1295400"/>
          </a:xfrm>
          <a:prstGeom prst="rect">
            <a:avLst/>
          </a:prstGeom>
          <a:solidFill>
            <a:srgbClr val="7030A0">
              <a:alpha val="49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ct val="100000"/>
              </a:lnSpc>
            </a:pPr>
            <a:endParaRPr lang="en-US" sz="2400" b="0">
              <a:latin typeface="Tahoma" charset="0"/>
              <a:ea typeface="ＭＳ Ｐゴシック" charset="0"/>
            </a:endParaRP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562560E0-E267-7749-B075-438C3DB2CB68}"/>
              </a:ext>
            </a:extLst>
          </p:cNvPr>
          <p:cNvCxnSpPr>
            <a:cxnSpLocks/>
            <a:stCxn id="46" idx="0"/>
          </p:cNvCxnSpPr>
          <p:nvPr/>
        </p:nvCxnSpPr>
        <p:spPr bwMode="auto">
          <a:xfrm flipV="1">
            <a:off x="3788224" y="2814482"/>
            <a:ext cx="30456" cy="733241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rgbClr val="7030A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155F99CA-4CF8-FF41-9EDD-5635802A8AA4}"/>
              </a:ext>
            </a:extLst>
          </p:cNvPr>
          <p:cNvSpPr txBox="1"/>
          <p:nvPr/>
        </p:nvSpPr>
        <p:spPr>
          <a:xfrm>
            <a:off x="4273277" y="1257029"/>
            <a:ext cx="960519" cy="31515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</a:rPr>
              <a:t>Efferent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ACB31CC1-02DD-274A-8585-ADAEA7830A44}"/>
              </a:ext>
            </a:extLst>
          </p:cNvPr>
          <p:cNvCxnSpPr>
            <a:cxnSpLocks/>
            <a:stCxn id="52" idx="3"/>
          </p:cNvCxnSpPr>
          <p:nvPr/>
        </p:nvCxnSpPr>
        <p:spPr bwMode="auto">
          <a:xfrm>
            <a:off x="5233796" y="1414605"/>
            <a:ext cx="346167" cy="295279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rgbClr val="7030A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6C70DBB7-BDD1-634A-A171-17D082628C20}"/>
              </a:ext>
            </a:extLst>
          </p:cNvPr>
          <p:cNvSpPr txBox="1"/>
          <p:nvPr/>
        </p:nvSpPr>
        <p:spPr>
          <a:xfrm>
            <a:off x="6310325" y="3581175"/>
            <a:ext cx="1092863" cy="31515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</a:rPr>
              <a:t>Temporal</a:t>
            </a: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53015E3B-805E-FE40-B6E0-A66E5ACFBC93}"/>
              </a:ext>
            </a:extLst>
          </p:cNvPr>
          <p:cNvCxnSpPr>
            <a:cxnSpLocks/>
            <a:stCxn id="56" idx="1"/>
          </p:cNvCxnSpPr>
          <p:nvPr/>
        </p:nvCxnSpPr>
        <p:spPr bwMode="auto">
          <a:xfrm flipH="1" flipV="1">
            <a:off x="5131444" y="2450210"/>
            <a:ext cx="1178880" cy="1288541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rgbClr val="7030A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AE7257FD-625C-E347-AA78-EE3A854B4D89}"/>
              </a:ext>
            </a:extLst>
          </p:cNvPr>
          <p:cNvCxnSpPr>
            <a:cxnSpLocks/>
            <a:stCxn id="56" idx="3"/>
          </p:cNvCxnSpPr>
          <p:nvPr/>
        </p:nvCxnSpPr>
        <p:spPr bwMode="auto">
          <a:xfrm flipV="1">
            <a:off x="7403187" y="2407380"/>
            <a:ext cx="1177030" cy="1331370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rgbClr val="7030A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86719419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9601200" y="6400800"/>
            <a:ext cx="457200" cy="457200"/>
          </a:xfrm>
          <a:prstGeom prst="rect">
            <a:avLst/>
          </a:prstGeom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9pPr>
          </a:lstStyle>
          <a:p>
            <a:fld id="{4BBBC9A1-1D8D-4DC4-A03D-CF3889D3CFEC}" type="slidenum">
              <a:rPr lang="en-US" altLang="en-US" sz="1400"/>
              <a:pPr/>
              <a:t>62</a:t>
            </a:fld>
            <a:endParaRPr lang="en-US" altLang="en-US" sz="1400"/>
          </a:p>
        </p:txBody>
      </p:sp>
      <p:sp>
        <p:nvSpPr>
          <p:cNvPr id="414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GB" dirty="0">
                <a:ea typeface="+mj-ea"/>
                <a:cs typeface="Times" charset="0"/>
              </a:rPr>
              <a:t>Design Principle 2: </a:t>
            </a:r>
            <a:r>
              <a:rPr lang="en-GB" dirty="0">
                <a:solidFill>
                  <a:srgbClr val="FF0000"/>
                </a:solidFill>
                <a:ea typeface="+mj-ea"/>
                <a:cs typeface="Times" charset="0"/>
              </a:rPr>
              <a:t>Reduce coupling </a:t>
            </a:r>
            <a:r>
              <a:rPr lang="en-GB" dirty="0">
                <a:ea typeface="+mj-ea"/>
                <a:cs typeface="Times" charset="0"/>
              </a:rPr>
              <a:t>where possible – Architecture Things</a:t>
            </a:r>
            <a:endParaRPr lang="en-US" dirty="0">
              <a:ea typeface="+mj-ea"/>
              <a:cs typeface="+mj-cs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092783"/>
              </p:ext>
            </p:extLst>
          </p:nvPr>
        </p:nvGraphicFramePr>
        <p:xfrm>
          <a:off x="524256" y="4157945"/>
          <a:ext cx="11192256" cy="26174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60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261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422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Pathologic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One component depends on the inner workings of another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External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Multiple components share an externally imposed protocol or data format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Control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One component passes information on another component on what to do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Components are bound to the same data context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4301540"/>
                  </a:ext>
                </a:extLst>
              </a:tr>
            </a:tbl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251FA14D-30FB-7649-AE44-23AA0040C5A2}"/>
              </a:ext>
            </a:extLst>
          </p:cNvPr>
          <p:cNvSpPr/>
          <p:nvPr/>
        </p:nvSpPr>
        <p:spPr bwMode="auto">
          <a:xfrm>
            <a:off x="4055962" y="2066657"/>
            <a:ext cx="1600200" cy="381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dirty="0"/>
              <a:t>c</a:t>
            </a:r>
            <a:r>
              <a:rPr lang="en-US" b="0" dirty="0">
                <a:latin typeface="Tahoma" charset="0"/>
                <a:ea typeface="ＭＳ Ｐゴシック" charset="0"/>
              </a:rPr>
              <a:t>omponent </a:t>
            </a:r>
            <a:r>
              <a:rPr lang="en-US" dirty="0">
                <a:latin typeface="Tahoma" charset="0"/>
                <a:ea typeface="ＭＳ Ｐゴシック" charset="0"/>
              </a:rPr>
              <a:t>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E0F60D9-9412-0B46-A21C-C482545044A5}"/>
              </a:ext>
            </a:extLst>
          </p:cNvPr>
          <p:cNvSpPr/>
          <p:nvPr/>
        </p:nvSpPr>
        <p:spPr bwMode="auto">
          <a:xfrm>
            <a:off x="2133600" y="1609457"/>
            <a:ext cx="1600200" cy="381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dirty="0"/>
              <a:t>c</a:t>
            </a:r>
            <a:r>
              <a:rPr lang="en-US" b="0" dirty="0">
                <a:latin typeface="Tahoma" charset="0"/>
                <a:ea typeface="ＭＳ Ｐゴシック" charset="0"/>
              </a:rPr>
              <a:t>omponent </a:t>
            </a:r>
            <a:r>
              <a:rPr lang="en-US" dirty="0"/>
              <a:t>b</a:t>
            </a:r>
            <a:endParaRPr lang="en-US" dirty="0">
              <a:latin typeface="Tahoma" charset="0"/>
              <a:ea typeface="ＭＳ Ｐゴシック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91FBCE8-486A-874B-B819-3951A4E3E93A}"/>
              </a:ext>
            </a:extLst>
          </p:cNvPr>
          <p:cNvSpPr/>
          <p:nvPr/>
        </p:nvSpPr>
        <p:spPr bwMode="auto">
          <a:xfrm>
            <a:off x="2133600" y="2066657"/>
            <a:ext cx="1600200" cy="381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dirty="0"/>
              <a:t>c</a:t>
            </a:r>
            <a:r>
              <a:rPr lang="en-US" b="0" dirty="0">
                <a:latin typeface="Tahoma" charset="0"/>
                <a:ea typeface="ＭＳ Ｐゴシック" charset="0"/>
              </a:rPr>
              <a:t>omponent </a:t>
            </a:r>
            <a:r>
              <a:rPr lang="en-US" dirty="0"/>
              <a:t>c</a:t>
            </a:r>
            <a:endParaRPr lang="en-US" dirty="0">
              <a:latin typeface="Tahoma" charset="0"/>
              <a:ea typeface="ＭＳ Ｐゴシック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6D7C40C-2595-5946-B404-FA6669BBFF0C}"/>
              </a:ext>
            </a:extLst>
          </p:cNvPr>
          <p:cNvSpPr/>
          <p:nvPr/>
        </p:nvSpPr>
        <p:spPr bwMode="auto">
          <a:xfrm>
            <a:off x="2133600" y="2523857"/>
            <a:ext cx="1600200" cy="381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dirty="0"/>
              <a:t>c</a:t>
            </a:r>
            <a:r>
              <a:rPr lang="en-US" b="0" dirty="0">
                <a:latin typeface="Tahoma" charset="0"/>
                <a:ea typeface="ＭＳ Ｐゴシック" charset="0"/>
              </a:rPr>
              <a:t>omponent </a:t>
            </a:r>
            <a:r>
              <a:rPr lang="en-US" dirty="0"/>
              <a:t>d</a:t>
            </a:r>
            <a:endParaRPr lang="en-US" dirty="0">
              <a:latin typeface="Tahoma" charset="0"/>
              <a:ea typeface="ＭＳ Ｐゴシック" charset="0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B1CB5AD-1B06-FB43-AB00-1AB8880A8A4B}"/>
              </a:ext>
            </a:extLst>
          </p:cNvPr>
          <p:cNvCxnSpPr>
            <a:stCxn id="7" idx="3"/>
          </p:cNvCxnSpPr>
          <p:nvPr/>
        </p:nvCxnSpPr>
        <p:spPr bwMode="auto">
          <a:xfrm>
            <a:off x="3733800" y="1799957"/>
            <a:ext cx="322162" cy="34290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AF7ADD7-994D-5E47-847B-A00835527A50}"/>
              </a:ext>
            </a:extLst>
          </p:cNvPr>
          <p:cNvCxnSpPr>
            <a:cxnSpLocks/>
            <a:stCxn id="9" idx="3"/>
          </p:cNvCxnSpPr>
          <p:nvPr/>
        </p:nvCxnSpPr>
        <p:spPr bwMode="auto">
          <a:xfrm flipV="1">
            <a:off x="3733800" y="2352407"/>
            <a:ext cx="322162" cy="36195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8AE8D7B-F515-924D-A5D7-94DACCA503BB}"/>
              </a:ext>
            </a:extLst>
          </p:cNvPr>
          <p:cNvCxnSpPr>
            <a:cxnSpLocks/>
            <a:stCxn id="8" idx="3"/>
            <a:endCxn id="2" idx="1"/>
          </p:cNvCxnSpPr>
          <p:nvPr/>
        </p:nvCxnSpPr>
        <p:spPr bwMode="auto">
          <a:xfrm>
            <a:off x="3733800" y="2257157"/>
            <a:ext cx="322162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9B9B871B-4799-F446-990A-71BBDDACD5D0}"/>
              </a:ext>
            </a:extLst>
          </p:cNvPr>
          <p:cNvSpPr/>
          <p:nvPr/>
        </p:nvSpPr>
        <p:spPr bwMode="auto">
          <a:xfrm>
            <a:off x="5984111" y="1609457"/>
            <a:ext cx="1600200" cy="381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dirty="0"/>
              <a:t>c</a:t>
            </a:r>
            <a:r>
              <a:rPr lang="en-US" b="0" dirty="0">
                <a:latin typeface="Tahoma" charset="0"/>
                <a:ea typeface="ＭＳ Ｐゴシック" charset="0"/>
              </a:rPr>
              <a:t>omponent </a:t>
            </a:r>
            <a:r>
              <a:rPr lang="en-US" dirty="0">
                <a:latin typeface="Tahoma" charset="0"/>
                <a:ea typeface="ＭＳ Ｐゴシック" charset="0"/>
              </a:rPr>
              <a:t>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278BBF9-9321-CE4F-848B-3BAE1F9785C0}"/>
              </a:ext>
            </a:extLst>
          </p:cNvPr>
          <p:cNvSpPr/>
          <p:nvPr/>
        </p:nvSpPr>
        <p:spPr bwMode="auto">
          <a:xfrm>
            <a:off x="5984111" y="2066657"/>
            <a:ext cx="1600200" cy="381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dirty="0"/>
              <a:t>c</a:t>
            </a:r>
            <a:r>
              <a:rPr lang="en-US" b="0" dirty="0">
                <a:latin typeface="Tahoma" charset="0"/>
                <a:ea typeface="ＭＳ Ｐゴシック" charset="0"/>
              </a:rPr>
              <a:t>omponent </a:t>
            </a:r>
            <a:r>
              <a:rPr lang="en-US" dirty="0">
                <a:latin typeface="Tahoma" charset="0"/>
                <a:ea typeface="ＭＳ Ｐゴシック" charset="0"/>
              </a:rPr>
              <a:t>f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A14DBD1-E38F-BB4A-A7E7-63267233EAC3}"/>
              </a:ext>
            </a:extLst>
          </p:cNvPr>
          <p:cNvSpPr/>
          <p:nvPr/>
        </p:nvSpPr>
        <p:spPr bwMode="auto">
          <a:xfrm>
            <a:off x="5984111" y="2523857"/>
            <a:ext cx="1600200" cy="381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dirty="0"/>
              <a:t>c</a:t>
            </a:r>
            <a:r>
              <a:rPr lang="en-US" b="0" dirty="0">
                <a:latin typeface="Tahoma" charset="0"/>
                <a:ea typeface="ＭＳ Ｐゴシック" charset="0"/>
              </a:rPr>
              <a:t>omponent </a:t>
            </a:r>
            <a:r>
              <a:rPr lang="en-US" dirty="0">
                <a:latin typeface="Tahoma" charset="0"/>
                <a:ea typeface="ＭＳ Ｐゴシック" charset="0"/>
              </a:rPr>
              <a:t>g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D8A2AF2-1F98-F043-9980-255E714507C0}"/>
              </a:ext>
            </a:extLst>
          </p:cNvPr>
          <p:cNvCxnSpPr>
            <a:cxnSpLocks/>
            <a:stCxn id="2" idx="3"/>
            <a:endCxn id="18" idx="1"/>
          </p:cNvCxnSpPr>
          <p:nvPr/>
        </p:nvCxnSpPr>
        <p:spPr bwMode="auto">
          <a:xfrm>
            <a:off x="5656163" y="2257157"/>
            <a:ext cx="327949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59CA06F-575F-7046-9796-9BCB2DB57A45}"/>
              </a:ext>
            </a:extLst>
          </p:cNvPr>
          <p:cNvCxnSpPr>
            <a:cxnSpLocks/>
            <a:endCxn id="17" idx="1"/>
          </p:cNvCxnSpPr>
          <p:nvPr/>
        </p:nvCxnSpPr>
        <p:spPr bwMode="auto">
          <a:xfrm flipV="1">
            <a:off x="5656163" y="1799957"/>
            <a:ext cx="327949" cy="34290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17CB84E-0156-D840-B6FE-F4618A6F8589}"/>
              </a:ext>
            </a:extLst>
          </p:cNvPr>
          <p:cNvCxnSpPr>
            <a:cxnSpLocks/>
            <a:endCxn id="19" idx="1"/>
          </p:cNvCxnSpPr>
          <p:nvPr/>
        </p:nvCxnSpPr>
        <p:spPr bwMode="auto">
          <a:xfrm>
            <a:off x="5668703" y="2390507"/>
            <a:ext cx="315409" cy="32385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16602AB7-2B75-9846-8043-65F033D4EC0E}"/>
              </a:ext>
            </a:extLst>
          </p:cNvPr>
          <p:cNvSpPr/>
          <p:nvPr/>
        </p:nvSpPr>
        <p:spPr bwMode="auto">
          <a:xfrm>
            <a:off x="8305800" y="2068586"/>
            <a:ext cx="1600200" cy="381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dirty="0"/>
              <a:t>c</a:t>
            </a:r>
            <a:r>
              <a:rPr lang="en-US" b="0" dirty="0">
                <a:latin typeface="Tahoma" charset="0"/>
                <a:ea typeface="ＭＳ Ｐゴシック" charset="0"/>
              </a:rPr>
              <a:t>omponent </a:t>
            </a:r>
            <a:r>
              <a:rPr lang="en-US" dirty="0"/>
              <a:t>h</a:t>
            </a:r>
            <a:endParaRPr lang="en-US" dirty="0">
              <a:latin typeface="Tahoma" charset="0"/>
              <a:ea typeface="ＭＳ Ｐゴシック" charset="0"/>
            </a:endParaRPr>
          </a:p>
        </p:txBody>
      </p:sp>
      <p:sp>
        <p:nvSpPr>
          <p:cNvPr id="29" name="Can 28">
            <a:extLst>
              <a:ext uri="{FF2B5EF4-FFF2-40B4-BE49-F238E27FC236}">
                <a16:creationId xmlns:a16="http://schemas.microsoft.com/office/drawing/2014/main" id="{438F2829-BF55-CA49-98BA-16B18FB29A2C}"/>
              </a:ext>
            </a:extLst>
          </p:cNvPr>
          <p:cNvSpPr/>
          <p:nvPr/>
        </p:nvSpPr>
        <p:spPr bwMode="auto">
          <a:xfrm>
            <a:off x="4199681" y="3154855"/>
            <a:ext cx="1312762" cy="381000"/>
          </a:xfrm>
          <a:prstGeom prst="can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ct val="100000"/>
              </a:lnSpc>
            </a:pPr>
            <a:endParaRPr lang="en-US" sz="2400" b="0">
              <a:latin typeface="Tahoma" charset="0"/>
              <a:ea typeface="ＭＳ Ｐゴシック" charset="0"/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11D89D7-7659-1B4A-B542-4EB925527858}"/>
              </a:ext>
            </a:extLst>
          </p:cNvPr>
          <p:cNvCxnSpPr>
            <a:cxnSpLocks/>
            <a:stCxn id="2" idx="2"/>
            <a:endCxn id="29" idx="1"/>
          </p:cNvCxnSpPr>
          <p:nvPr/>
        </p:nvCxnSpPr>
        <p:spPr bwMode="auto">
          <a:xfrm>
            <a:off x="4856062" y="2447657"/>
            <a:ext cx="0" cy="707198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9" name="Can 38">
            <a:extLst>
              <a:ext uri="{FF2B5EF4-FFF2-40B4-BE49-F238E27FC236}">
                <a16:creationId xmlns:a16="http://schemas.microsoft.com/office/drawing/2014/main" id="{65D7B4C5-CB26-AD45-970C-7F33148A7768}"/>
              </a:ext>
            </a:extLst>
          </p:cNvPr>
          <p:cNvSpPr/>
          <p:nvPr/>
        </p:nvSpPr>
        <p:spPr bwMode="auto">
          <a:xfrm>
            <a:off x="8471704" y="3151961"/>
            <a:ext cx="1312762" cy="381000"/>
          </a:xfrm>
          <a:prstGeom prst="can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ct val="100000"/>
              </a:lnSpc>
            </a:pPr>
            <a:endParaRPr lang="en-US" sz="2400" b="0">
              <a:latin typeface="Tahoma" charset="0"/>
              <a:ea typeface="ＭＳ Ｐゴシック" charset="0"/>
            </a:endParaRP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2D51C741-9ECF-9A46-96E9-0C3F9E5AFBBB}"/>
              </a:ext>
            </a:extLst>
          </p:cNvPr>
          <p:cNvCxnSpPr>
            <a:cxnSpLocks/>
            <a:endCxn id="39" idx="1"/>
          </p:cNvCxnSpPr>
          <p:nvPr/>
        </p:nvCxnSpPr>
        <p:spPr bwMode="auto">
          <a:xfrm>
            <a:off x="9128085" y="2444763"/>
            <a:ext cx="0" cy="707198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EB0C83E7-8E15-8546-9772-DA690AD22C7A}"/>
              </a:ext>
            </a:extLst>
          </p:cNvPr>
          <p:cNvCxnSpPr>
            <a:cxnSpLocks/>
            <a:stCxn id="29" idx="4"/>
            <a:endCxn id="39" idx="2"/>
          </p:cNvCxnSpPr>
          <p:nvPr/>
        </p:nvCxnSpPr>
        <p:spPr bwMode="auto">
          <a:xfrm flipV="1">
            <a:off x="5512444" y="3342461"/>
            <a:ext cx="2959261" cy="2894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ysDot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5610F84B-903F-2A40-9CD2-6646B28A3621}"/>
              </a:ext>
            </a:extLst>
          </p:cNvPr>
          <p:cNvSpPr txBox="1"/>
          <p:nvPr/>
        </p:nvSpPr>
        <p:spPr>
          <a:xfrm>
            <a:off x="6639440" y="3180598"/>
            <a:ext cx="651140" cy="31515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600" dirty="0"/>
              <a:t>sync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FC84DA2-8DAC-D443-8925-66DAE914E8AD}"/>
              </a:ext>
            </a:extLst>
          </p:cNvPr>
          <p:cNvSpPr txBox="1"/>
          <p:nvPr/>
        </p:nvSpPr>
        <p:spPr>
          <a:xfrm>
            <a:off x="3378554" y="3692775"/>
            <a:ext cx="971741" cy="31515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</a:rPr>
              <a:t>Afferent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D29EFA8-191A-CA4A-BBC4-37A1072C7A56}"/>
              </a:ext>
            </a:extLst>
          </p:cNvPr>
          <p:cNvSpPr/>
          <p:nvPr/>
        </p:nvSpPr>
        <p:spPr bwMode="auto">
          <a:xfrm>
            <a:off x="3746340" y="1609458"/>
            <a:ext cx="297082" cy="1295400"/>
          </a:xfrm>
          <a:prstGeom prst="rect">
            <a:avLst/>
          </a:prstGeom>
          <a:solidFill>
            <a:srgbClr val="7030A0">
              <a:alpha val="49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ct val="100000"/>
              </a:lnSpc>
            </a:pPr>
            <a:endParaRPr lang="en-US" sz="2400" b="0">
              <a:latin typeface="Tahoma" charset="0"/>
              <a:ea typeface="ＭＳ Ｐゴシック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2FD0A9D1-2DBB-B543-884E-1486C7F63CE7}"/>
              </a:ext>
            </a:extLst>
          </p:cNvPr>
          <p:cNvSpPr/>
          <p:nvPr/>
        </p:nvSpPr>
        <p:spPr bwMode="auto">
          <a:xfrm>
            <a:off x="5669666" y="1647557"/>
            <a:ext cx="297082" cy="1295400"/>
          </a:xfrm>
          <a:prstGeom prst="rect">
            <a:avLst/>
          </a:prstGeom>
          <a:solidFill>
            <a:srgbClr val="7030A0">
              <a:alpha val="49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ct val="100000"/>
              </a:lnSpc>
            </a:pPr>
            <a:endParaRPr lang="en-US" sz="2400" b="0">
              <a:latin typeface="Tahoma" charset="0"/>
              <a:ea typeface="ＭＳ Ｐゴシック" charset="0"/>
            </a:endParaRP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562560E0-E267-7749-B075-438C3DB2CB68}"/>
              </a:ext>
            </a:extLst>
          </p:cNvPr>
          <p:cNvCxnSpPr>
            <a:cxnSpLocks/>
            <a:stCxn id="46" idx="0"/>
          </p:cNvCxnSpPr>
          <p:nvPr/>
        </p:nvCxnSpPr>
        <p:spPr bwMode="auto">
          <a:xfrm flipV="1">
            <a:off x="3864424" y="2959534"/>
            <a:ext cx="30456" cy="733241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rgbClr val="7030A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155F99CA-4CF8-FF41-9EDD-5635802A8AA4}"/>
              </a:ext>
            </a:extLst>
          </p:cNvPr>
          <p:cNvSpPr txBox="1"/>
          <p:nvPr/>
        </p:nvSpPr>
        <p:spPr>
          <a:xfrm>
            <a:off x="4349477" y="1402081"/>
            <a:ext cx="960519" cy="31515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</a:rPr>
              <a:t>Efferent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ACB31CC1-02DD-274A-8585-ADAEA7830A44}"/>
              </a:ext>
            </a:extLst>
          </p:cNvPr>
          <p:cNvCxnSpPr>
            <a:cxnSpLocks/>
            <a:stCxn id="52" idx="3"/>
          </p:cNvCxnSpPr>
          <p:nvPr/>
        </p:nvCxnSpPr>
        <p:spPr bwMode="auto">
          <a:xfrm>
            <a:off x="5309996" y="1559657"/>
            <a:ext cx="346167" cy="295279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rgbClr val="7030A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6C70DBB7-BDD1-634A-A171-17D082628C20}"/>
              </a:ext>
            </a:extLst>
          </p:cNvPr>
          <p:cNvSpPr txBox="1"/>
          <p:nvPr/>
        </p:nvSpPr>
        <p:spPr>
          <a:xfrm>
            <a:off x="6386525" y="3726227"/>
            <a:ext cx="1092863" cy="31515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</a:rPr>
              <a:t>Temporal</a:t>
            </a: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53015E3B-805E-FE40-B6E0-A66E5ACFBC93}"/>
              </a:ext>
            </a:extLst>
          </p:cNvPr>
          <p:cNvCxnSpPr>
            <a:cxnSpLocks/>
            <a:stCxn id="56" idx="1"/>
          </p:cNvCxnSpPr>
          <p:nvPr/>
        </p:nvCxnSpPr>
        <p:spPr bwMode="auto">
          <a:xfrm flipH="1" flipV="1">
            <a:off x="5207644" y="2595262"/>
            <a:ext cx="1178880" cy="1288541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rgbClr val="7030A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AE7257FD-625C-E347-AA78-EE3A854B4D89}"/>
              </a:ext>
            </a:extLst>
          </p:cNvPr>
          <p:cNvCxnSpPr>
            <a:cxnSpLocks/>
            <a:stCxn id="56" idx="3"/>
          </p:cNvCxnSpPr>
          <p:nvPr/>
        </p:nvCxnSpPr>
        <p:spPr bwMode="auto">
          <a:xfrm flipV="1">
            <a:off x="7479387" y="2552432"/>
            <a:ext cx="1177030" cy="1331370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rgbClr val="7030A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75754284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2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9601200" y="6400800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B8425298-8158-47ED-A301-EB3E7811FA95}" type="slidenum">
              <a:rPr lang="en-US" altLang="en-US" sz="1400" b="0"/>
              <a:pPr>
                <a:spcBef>
                  <a:spcPct val="0"/>
                </a:spcBef>
              </a:pPr>
              <a:t>63</a:t>
            </a:fld>
            <a:endParaRPr lang="en-US" altLang="en-US" sz="1400" b="0"/>
          </a:p>
        </p:txBody>
      </p:sp>
      <p:sp>
        <p:nvSpPr>
          <p:cNvPr id="418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GB" dirty="0">
                <a:ea typeface="+mj-ea"/>
                <a:cs typeface="Times" charset="0"/>
              </a:rPr>
              <a:t>Design Principle 4: </a:t>
            </a:r>
            <a:r>
              <a:rPr lang="en-CA" dirty="0">
                <a:solidFill>
                  <a:srgbClr val="FF0000"/>
                </a:solidFill>
                <a:ea typeface="+mj-ea"/>
                <a:cs typeface="Times" charset="0"/>
              </a:rPr>
              <a:t>Increase abstraction</a:t>
            </a:r>
            <a:endParaRPr lang="en-US" dirty="0">
              <a:solidFill>
                <a:srgbClr val="FF0000"/>
              </a:solidFill>
              <a:ea typeface="+mj-ea"/>
              <a:cs typeface="Times" charset="0"/>
            </a:endParaRPr>
          </a:p>
        </p:txBody>
      </p:sp>
      <p:sp>
        <p:nvSpPr>
          <p:cNvPr id="4188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defRPr/>
            </a:pPr>
            <a:r>
              <a:rPr lang="en-GB" sz="2400" dirty="0">
                <a:cs typeface="Times" charset="0"/>
              </a:rPr>
              <a:t>Ensure that your designs allow you to hide or defer consideration of details, thus reducing complexity</a:t>
            </a:r>
            <a:r>
              <a:rPr lang="en-US" sz="2400" dirty="0">
                <a:cs typeface="Times" charset="0"/>
              </a:rPr>
              <a:t> </a:t>
            </a:r>
          </a:p>
          <a:p>
            <a:pPr lvl="1">
              <a:defRPr/>
            </a:pPr>
            <a:r>
              <a:rPr lang="en-GB" sz="2000" dirty="0">
                <a:cs typeface="Times" charset="0"/>
              </a:rPr>
              <a:t>A good abstraction is said to provide </a:t>
            </a:r>
            <a:r>
              <a:rPr lang="en-GB" sz="2000" i="1" dirty="0">
                <a:cs typeface="Times" charset="0"/>
              </a:rPr>
              <a:t>information hiding</a:t>
            </a:r>
            <a:r>
              <a:rPr lang="en-US" sz="2000" dirty="0">
                <a:cs typeface="Times" charset="0"/>
              </a:rPr>
              <a:t> </a:t>
            </a:r>
            <a:endParaRPr lang="en-GB" sz="2000" dirty="0">
              <a:cs typeface="Times" charset="0"/>
            </a:endParaRPr>
          </a:p>
          <a:p>
            <a:pPr lvl="1">
              <a:defRPr/>
            </a:pPr>
            <a:r>
              <a:rPr lang="en-GB" sz="2000" dirty="0">
                <a:cs typeface="Times" charset="0"/>
              </a:rPr>
              <a:t>Abstractions allow you to understand the essence of a subsystem without having to know unnecessary details</a:t>
            </a:r>
          </a:p>
          <a:p>
            <a:pPr lvl="1">
              <a:defRPr/>
            </a:pPr>
            <a:r>
              <a:rPr lang="en-GB" sz="2000" dirty="0">
                <a:cs typeface="Times" charset="0"/>
              </a:rPr>
              <a:t>Examples of abstractions:</a:t>
            </a:r>
          </a:p>
          <a:p>
            <a:pPr lvl="2">
              <a:defRPr/>
            </a:pPr>
            <a:r>
              <a:rPr lang="en-GB" dirty="0">
                <a:cs typeface="Times" charset="0"/>
              </a:rPr>
              <a:t>Classes</a:t>
            </a:r>
          </a:p>
          <a:p>
            <a:pPr lvl="2">
              <a:defRPr/>
            </a:pPr>
            <a:r>
              <a:rPr lang="en-GB" dirty="0">
                <a:cs typeface="Times" charset="0"/>
              </a:rPr>
              <a:t>UML associations</a:t>
            </a:r>
            <a:r>
              <a:rPr lang="en-US" dirty="0">
                <a:cs typeface="Times" charset="0"/>
              </a:rPr>
              <a:t> </a:t>
            </a:r>
          </a:p>
          <a:p>
            <a:pPr lvl="2">
              <a:defRPr/>
            </a:pPr>
            <a:r>
              <a:rPr lang="en-US" dirty="0">
                <a:cs typeface="Times" charset="0"/>
              </a:rPr>
              <a:t>Interfaces</a:t>
            </a:r>
          </a:p>
          <a:p>
            <a:pPr lvl="2">
              <a:defRPr/>
            </a:pPr>
            <a:r>
              <a:rPr lang="en-US" dirty="0">
                <a:cs typeface="Times" charset="0"/>
              </a:rPr>
              <a:t>State machines</a:t>
            </a:r>
          </a:p>
          <a:p>
            <a:pPr lvl="2">
              <a:defRPr/>
            </a:pPr>
            <a:r>
              <a:rPr lang="en-GB" dirty="0">
                <a:cs typeface="Times" charset="0"/>
              </a:rPr>
              <a:t>Domain specific languages (DSLs)</a:t>
            </a:r>
            <a:endParaRPr lang="en-US" dirty="0">
              <a:cs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899120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20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9601200" y="6400800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255D1BE6-0338-4208-8785-804220766214}" type="slidenum">
              <a:rPr lang="en-US" altLang="en-US" sz="1400" b="0"/>
              <a:pPr>
                <a:spcBef>
                  <a:spcPct val="0"/>
                </a:spcBef>
              </a:pPr>
              <a:t>64</a:t>
            </a:fld>
            <a:endParaRPr lang="en-US" altLang="en-US" sz="1400" b="0"/>
          </a:p>
        </p:txBody>
      </p:sp>
      <p:sp>
        <p:nvSpPr>
          <p:cNvPr id="419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GB" dirty="0">
                <a:ea typeface="+mj-ea"/>
                <a:cs typeface="Times" charset="0"/>
              </a:rPr>
              <a:t>Design Principle 5: </a:t>
            </a:r>
            <a:r>
              <a:rPr lang="en-GB" dirty="0">
                <a:solidFill>
                  <a:srgbClr val="FF0000"/>
                </a:solidFill>
                <a:ea typeface="+mj-ea"/>
                <a:cs typeface="Times" charset="0"/>
              </a:rPr>
              <a:t>Increase reusability </a:t>
            </a:r>
            <a:r>
              <a:rPr lang="en-GB" dirty="0">
                <a:ea typeface="+mj-ea"/>
                <a:cs typeface="Times" charset="0"/>
              </a:rPr>
              <a:t>where possible</a:t>
            </a:r>
          </a:p>
        </p:txBody>
      </p:sp>
      <p:sp>
        <p:nvSpPr>
          <p:cNvPr id="419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413171"/>
            <a:ext cx="10972800" cy="4987629"/>
          </a:xfrm>
        </p:spPr>
        <p:txBody>
          <a:bodyPr/>
          <a:lstStyle/>
          <a:p>
            <a:pPr marL="0" indent="0">
              <a:defRPr/>
            </a:pPr>
            <a:r>
              <a:rPr lang="en-US" dirty="0">
                <a:ea typeface="+mn-ea"/>
                <a:cs typeface="Times" charset="0"/>
              </a:rPr>
              <a:t>D</a:t>
            </a:r>
            <a:r>
              <a:rPr lang="en-GB" dirty="0" err="1">
                <a:ea typeface="+mn-ea"/>
                <a:cs typeface="Times" charset="0"/>
              </a:rPr>
              <a:t>esign</a:t>
            </a:r>
            <a:r>
              <a:rPr lang="en-US" dirty="0">
                <a:ea typeface="+mn-ea"/>
                <a:cs typeface="Times" charset="0"/>
              </a:rPr>
              <a:t> the</a:t>
            </a:r>
            <a:r>
              <a:rPr lang="en-GB" dirty="0">
                <a:ea typeface="+mn-ea"/>
                <a:cs typeface="Times" charset="0"/>
              </a:rPr>
              <a:t> various aspects of your system so that they can be used again in other contexts</a:t>
            </a:r>
            <a:r>
              <a:rPr lang="en-US" dirty="0">
                <a:ea typeface="+mn-ea"/>
                <a:cs typeface="Times" charset="0"/>
              </a:rPr>
              <a:t>  </a:t>
            </a:r>
          </a:p>
          <a:p>
            <a:pPr lvl="1">
              <a:defRPr/>
            </a:pPr>
            <a:r>
              <a:rPr lang="en-GB" dirty="0">
                <a:ea typeface="+mn-ea"/>
                <a:cs typeface="Times" charset="0"/>
              </a:rPr>
              <a:t>Generalize your design as much as possible</a:t>
            </a:r>
            <a:r>
              <a:rPr lang="en-US" dirty="0">
                <a:ea typeface="+mn-ea"/>
                <a:cs typeface="Times" charset="0"/>
              </a:rPr>
              <a:t> </a:t>
            </a:r>
          </a:p>
          <a:p>
            <a:pPr lvl="1">
              <a:defRPr/>
            </a:pPr>
            <a:r>
              <a:rPr lang="en-GB" dirty="0">
                <a:ea typeface="+mn-ea"/>
                <a:cs typeface="Times" charset="0"/>
              </a:rPr>
              <a:t>Follow the preceding three design principles</a:t>
            </a:r>
            <a:r>
              <a:rPr lang="en-US" dirty="0">
                <a:ea typeface="+mn-ea"/>
                <a:cs typeface="Times" charset="0"/>
              </a:rPr>
              <a:t> </a:t>
            </a:r>
          </a:p>
          <a:p>
            <a:pPr lvl="1">
              <a:defRPr/>
            </a:pPr>
            <a:r>
              <a:rPr lang="en-GB" dirty="0">
                <a:ea typeface="+mn-ea"/>
                <a:cs typeface="Times" charset="0"/>
              </a:rPr>
              <a:t>Design your system to contain hooks</a:t>
            </a:r>
            <a:r>
              <a:rPr lang="en-US" dirty="0">
                <a:ea typeface="+mn-ea"/>
                <a:cs typeface="Times" charset="0"/>
              </a:rPr>
              <a:t> </a:t>
            </a:r>
          </a:p>
          <a:p>
            <a:pPr lvl="1">
              <a:defRPr/>
            </a:pPr>
            <a:r>
              <a:rPr lang="en-GB" dirty="0">
                <a:ea typeface="+mn-ea"/>
                <a:cs typeface="Times" charset="0"/>
              </a:rPr>
              <a:t>Simplify your design as much as possible</a:t>
            </a:r>
            <a:r>
              <a:rPr lang="en-US" dirty="0">
                <a:ea typeface="+mn-ea"/>
                <a:cs typeface="Times" charset="0"/>
              </a:rPr>
              <a:t> </a:t>
            </a:r>
            <a:endParaRPr lang="en-GB" dirty="0">
              <a:ea typeface="+mn-ea"/>
              <a:cs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071419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8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9601200" y="6400800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F0B8AF8D-4EC5-4EFE-A0B8-D7CFF1EA1FF2}" type="slidenum">
              <a:rPr lang="en-US" altLang="en-US" sz="1400" b="0"/>
              <a:pPr>
                <a:spcBef>
                  <a:spcPct val="0"/>
                </a:spcBef>
              </a:pPr>
              <a:t>65</a:t>
            </a:fld>
            <a:endParaRPr lang="en-US" altLang="en-US" sz="1400" b="0"/>
          </a:p>
        </p:txBody>
      </p:sp>
      <p:sp>
        <p:nvSpPr>
          <p:cNvPr id="420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GB" dirty="0">
                <a:ea typeface="+mj-ea"/>
                <a:cs typeface="Times" charset="0"/>
              </a:rPr>
              <a:t>Design Principle 6: </a:t>
            </a:r>
            <a:r>
              <a:rPr lang="en-GB" dirty="0">
                <a:solidFill>
                  <a:srgbClr val="FF0000"/>
                </a:solidFill>
                <a:ea typeface="+mj-ea"/>
                <a:cs typeface="Times" charset="0"/>
              </a:rPr>
              <a:t>Reuse </a:t>
            </a:r>
            <a:r>
              <a:rPr lang="en-GB" dirty="0">
                <a:ea typeface="+mj-ea"/>
                <a:cs typeface="Times" charset="0"/>
              </a:rPr>
              <a:t>where possible</a:t>
            </a:r>
          </a:p>
        </p:txBody>
      </p:sp>
      <p:sp>
        <p:nvSpPr>
          <p:cNvPr id="4208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defRPr/>
            </a:pPr>
            <a:r>
              <a:rPr lang="en-GB">
                <a:ea typeface="+mn-ea"/>
                <a:cs typeface="Times" charset="0"/>
              </a:rPr>
              <a:t>Design with reuse is complementary to design for reusability</a:t>
            </a:r>
            <a:r>
              <a:rPr lang="en-US">
                <a:ea typeface="+mn-ea"/>
                <a:cs typeface="Times" charset="0"/>
              </a:rPr>
              <a:t>  </a:t>
            </a:r>
          </a:p>
          <a:p>
            <a:pPr lvl="1">
              <a:defRPr/>
            </a:pPr>
            <a:r>
              <a:rPr lang="en-GB">
                <a:ea typeface="+mn-ea"/>
                <a:cs typeface="Times" charset="0"/>
              </a:rPr>
              <a:t>Actively reusing designs or code allows you to take advantage of the investment you or others have made in reusable components</a:t>
            </a:r>
            <a:r>
              <a:rPr lang="en-US">
                <a:ea typeface="+mn-ea"/>
                <a:cs typeface="Times" charset="0"/>
              </a:rPr>
              <a:t> </a:t>
            </a:r>
            <a:endParaRPr lang="en-GB">
              <a:ea typeface="+mn-ea"/>
              <a:cs typeface="Times" charset="0"/>
            </a:endParaRPr>
          </a:p>
          <a:p>
            <a:pPr lvl="2">
              <a:defRPr/>
            </a:pPr>
            <a:r>
              <a:rPr lang="en-GB" i="1">
                <a:ea typeface="+mn-ea"/>
                <a:cs typeface="Times" charset="0"/>
              </a:rPr>
              <a:t>Cloning</a:t>
            </a:r>
            <a:r>
              <a:rPr lang="en-GB">
                <a:ea typeface="+mn-ea"/>
                <a:cs typeface="Times" charset="0"/>
              </a:rPr>
              <a:t> should not be seen as a form of reuse</a:t>
            </a:r>
            <a:r>
              <a:rPr lang="en-US">
                <a:ea typeface="+mn-ea"/>
                <a:cs typeface="Times" charset="0"/>
              </a:rPr>
              <a:t> </a:t>
            </a:r>
            <a:endParaRPr lang="en-GB">
              <a:ea typeface="+mn-ea"/>
              <a:cs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053766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9601200" y="6400800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79F514BD-8C52-460C-9CAA-8E3627F3193C}" type="slidenum">
              <a:rPr lang="en-US" altLang="en-US" sz="1400" b="0"/>
              <a:pPr>
                <a:spcBef>
                  <a:spcPct val="0"/>
                </a:spcBef>
              </a:pPr>
              <a:t>66</a:t>
            </a:fld>
            <a:endParaRPr lang="en-US" altLang="en-US" sz="1400" b="0"/>
          </a:p>
        </p:txBody>
      </p:sp>
      <p:sp>
        <p:nvSpPr>
          <p:cNvPr id="421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GB" dirty="0">
                <a:ea typeface="+mj-ea"/>
                <a:cs typeface="Times" charset="0"/>
              </a:rPr>
              <a:t>Design Principle 7: </a:t>
            </a:r>
            <a:r>
              <a:rPr lang="en-GB" dirty="0">
                <a:solidFill>
                  <a:srgbClr val="FF0000"/>
                </a:solidFill>
                <a:ea typeface="+mj-ea"/>
                <a:cs typeface="Times" charset="0"/>
              </a:rPr>
              <a:t>Design for flexibility</a:t>
            </a:r>
            <a:r>
              <a:rPr lang="en-US" dirty="0">
                <a:solidFill>
                  <a:srgbClr val="FF0000"/>
                </a:solidFill>
                <a:ea typeface="+mj-ea"/>
                <a:cs typeface="Times" charset="0"/>
              </a:rPr>
              <a:t> </a:t>
            </a:r>
          </a:p>
        </p:txBody>
      </p:sp>
      <p:sp>
        <p:nvSpPr>
          <p:cNvPr id="4218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defRPr/>
            </a:pPr>
            <a:r>
              <a:rPr lang="en-GB" sz="2800" dirty="0">
                <a:cs typeface="Times" charset="0"/>
              </a:rPr>
              <a:t>Actively anticipate changes that a design may have to undergo in the future, and prepare for them</a:t>
            </a:r>
            <a:r>
              <a:rPr lang="en-US" sz="2800" dirty="0">
                <a:cs typeface="Times" charset="0"/>
              </a:rPr>
              <a:t> </a:t>
            </a:r>
          </a:p>
          <a:p>
            <a:pPr lvl="1">
              <a:defRPr/>
            </a:pPr>
            <a:r>
              <a:rPr lang="en-GB" sz="2400" dirty="0">
                <a:cs typeface="Times" charset="0"/>
              </a:rPr>
              <a:t>Reduce coupling and increase cohesion</a:t>
            </a:r>
            <a:r>
              <a:rPr lang="en-US" sz="2400" dirty="0">
                <a:cs typeface="Times" charset="0"/>
              </a:rPr>
              <a:t> </a:t>
            </a:r>
          </a:p>
          <a:p>
            <a:pPr lvl="1">
              <a:defRPr/>
            </a:pPr>
            <a:r>
              <a:rPr lang="en-GB" sz="2400" dirty="0">
                <a:cs typeface="Times" charset="0"/>
              </a:rPr>
              <a:t>Create abstractions</a:t>
            </a:r>
            <a:r>
              <a:rPr lang="en-US" sz="2400" dirty="0">
                <a:cs typeface="Times" charset="0"/>
              </a:rPr>
              <a:t> </a:t>
            </a:r>
          </a:p>
          <a:p>
            <a:pPr lvl="1">
              <a:defRPr/>
            </a:pPr>
            <a:r>
              <a:rPr lang="en-GB" sz="2400" dirty="0">
                <a:cs typeface="Times" charset="0"/>
              </a:rPr>
              <a:t>Do not hard-code anything</a:t>
            </a:r>
            <a:r>
              <a:rPr lang="en-US" sz="2400" dirty="0">
                <a:cs typeface="Times" charset="0"/>
              </a:rPr>
              <a:t> </a:t>
            </a:r>
          </a:p>
          <a:p>
            <a:pPr lvl="1">
              <a:defRPr/>
            </a:pPr>
            <a:r>
              <a:rPr lang="en-GB" sz="2400" dirty="0" err="1">
                <a:cs typeface="Times" charset="0"/>
              </a:rPr>
              <a:t>Leav</a:t>
            </a:r>
            <a:r>
              <a:rPr lang="en-US" sz="2400" dirty="0">
                <a:cs typeface="Times" charset="0"/>
              </a:rPr>
              <a:t>e</a:t>
            </a:r>
            <a:r>
              <a:rPr lang="en-GB" sz="2400" dirty="0">
                <a:cs typeface="Times" charset="0"/>
              </a:rPr>
              <a:t> all options open</a:t>
            </a:r>
            <a:endParaRPr lang="en-US" sz="2400" dirty="0">
              <a:cs typeface="Times" charset="0"/>
            </a:endParaRPr>
          </a:p>
          <a:p>
            <a:pPr lvl="2">
              <a:defRPr/>
            </a:pPr>
            <a:r>
              <a:rPr lang="en-US" sz="2000" dirty="0">
                <a:cs typeface="Times" charset="0"/>
              </a:rPr>
              <a:t>Do not restrict the options of people who have to modify the system later </a:t>
            </a:r>
          </a:p>
          <a:p>
            <a:pPr lvl="1">
              <a:defRPr/>
            </a:pPr>
            <a:r>
              <a:rPr lang="en-GB" sz="2400" dirty="0">
                <a:cs typeface="Times" charset="0"/>
              </a:rPr>
              <a:t>Use reusable code and make code reusable</a:t>
            </a:r>
            <a:r>
              <a:rPr lang="en-US" sz="2400" dirty="0">
                <a:cs typeface="Times" charset="0"/>
              </a:rPr>
              <a:t> </a:t>
            </a:r>
            <a:endParaRPr lang="en-GB" sz="2400" dirty="0">
              <a:cs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347602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4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9601200" y="6400800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95AD5EA1-C3F8-43A8-A386-527018EAB568}" type="slidenum">
              <a:rPr lang="en-US" altLang="en-US" sz="1400" b="0"/>
              <a:pPr>
                <a:spcBef>
                  <a:spcPct val="0"/>
                </a:spcBef>
              </a:pPr>
              <a:t>67</a:t>
            </a:fld>
            <a:endParaRPr lang="en-US" altLang="en-US" sz="1400" b="0"/>
          </a:p>
        </p:txBody>
      </p:sp>
      <p:sp>
        <p:nvSpPr>
          <p:cNvPr id="422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GB" dirty="0">
                <a:ea typeface="+mj-ea"/>
                <a:cs typeface="Times" charset="0"/>
              </a:rPr>
              <a:t>Design Principle 8: </a:t>
            </a:r>
            <a:r>
              <a:rPr lang="en-GB" dirty="0">
                <a:solidFill>
                  <a:srgbClr val="FF0000"/>
                </a:solidFill>
                <a:ea typeface="+mj-ea"/>
                <a:cs typeface="Times" charset="0"/>
              </a:rPr>
              <a:t>Anticipate obsolescence</a:t>
            </a:r>
            <a:r>
              <a:rPr lang="en-US" dirty="0">
                <a:solidFill>
                  <a:srgbClr val="FF0000"/>
                </a:solidFill>
                <a:ea typeface="+mj-ea"/>
                <a:cs typeface="Times" charset="0"/>
              </a:rPr>
              <a:t> </a:t>
            </a:r>
          </a:p>
        </p:txBody>
      </p:sp>
      <p:sp>
        <p:nvSpPr>
          <p:cNvPr id="4229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321018"/>
            <a:ext cx="10972800" cy="4987629"/>
          </a:xfrm>
        </p:spPr>
        <p:txBody>
          <a:bodyPr/>
          <a:lstStyle/>
          <a:p>
            <a:pPr marL="0" indent="0">
              <a:lnSpc>
                <a:spcPct val="90000"/>
              </a:lnSpc>
              <a:defRPr/>
            </a:pPr>
            <a:r>
              <a:rPr lang="en-GB" sz="2400" dirty="0">
                <a:cs typeface="Times" charset="0"/>
              </a:rPr>
              <a:t>Plan for changes in the technology or environment so the software will continue to run or can be easily changed</a:t>
            </a:r>
            <a:r>
              <a:rPr lang="en-US" sz="2400" dirty="0">
                <a:cs typeface="Times" charset="0"/>
              </a:rPr>
              <a:t> </a:t>
            </a:r>
          </a:p>
          <a:p>
            <a:pPr lvl="1">
              <a:lnSpc>
                <a:spcPct val="90000"/>
              </a:lnSpc>
              <a:defRPr/>
            </a:pPr>
            <a:r>
              <a:rPr lang="en-GB" sz="2000" dirty="0">
                <a:cs typeface="Times" charset="0"/>
              </a:rPr>
              <a:t>Avoid using early releases of technology</a:t>
            </a:r>
            <a:r>
              <a:rPr lang="en-US" sz="2000" dirty="0">
                <a:cs typeface="Times" charset="0"/>
              </a:rPr>
              <a:t> </a:t>
            </a:r>
          </a:p>
          <a:p>
            <a:pPr lvl="1">
              <a:lnSpc>
                <a:spcPct val="90000"/>
              </a:lnSpc>
              <a:defRPr/>
            </a:pPr>
            <a:r>
              <a:rPr lang="en-GB" sz="2000" dirty="0">
                <a:cs typeface="Times" charset="0"/>
              </a:rPr>
              <a:t>Avoid using software libraries that are specific to particular environments</a:t>
            </a:r>
            <a:r>
              <a:rPr lang="en-US" sz="2000" dirty="0">
                <a:cs typeface="Times" charset="0"/>
              </a:rPr>
              <a:t> </a:t>
            </a:r>
          </a:p>
          <a:p>
            <a:pPr lvl="1">
              <a:lnSpc>
                <a:spcPct val="90000"/>
              </a:lnSpc>
              <a:defRPr/>
            </a:pPr>
            <a:r>
              <a:rPr lang="en-GB" sz="2000" dirty="0">
                <a:cs typeface="Times" charset="0"/>
              </a:rPr>
              <a:t>Avoid using undocumented features or little-used features of software libraries</a:t>
            </a:r>
            <a:r>
              <a:rPr lang="en-US" sz="2000" dirty="0">
                <a:cs typeface="Times" charset="0"/>
              </a:rPr>
              <a:t> </a:t>
            </a:r>
          </a:p>
          <a:p>
            <a:pPr lvl="1">
              <a:lnSpc>
                <a:spcPct val="90000"/>
              </a:lnSpc>
              <a:defRPr/>
            </a:pPr>
            <a:r>
              <a:rPr lang="en-GB" sz="2000" dirty="0">
                <a:cs typeface="Times" charset="0"/>
              </a:rPr>
              <a:t>Avoid using software or special hardware from companies that are less likely to provide long-term support</a:t>
            </a:r>
            <a:r>
              <a:rPr lang="en-US" sz="2000" dirty="0">
                <a:cs typeface="Times" charset="0"/>
              </a:rPr>
              <a:t> </a:t>
            </a:r>
          </a:p>
          <a:p>
            <a:pPr lvl="1">
              <a:lnSpc>
                <a:spcPct val="90000"/>
              </a:lnSpc>
              <a:defRPr/>
            </a:pPr>
            <a:r>
              <a:rPr lang="en-GB" sz="2000" dirty="0">
                <a:cs typeface="Times" charset="0"/>
              </a:rPr>
              <a:t>Use standard languages and technologies that are supported by multiple vendors</a:t>
            </a:r>
            <a:r>
              <a:rPr lang="en-US" sz="2000" dirty="0">
                <a:cs typeface="Times" charset="0"/>
              </a:rPr>
              <a:t> </a:t>
            </a:r>
            <a:endParaRPr lang="en-GB" sz="2000" dirty="0">
              <a:cs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072604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2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9601200" y="6400800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618C9815-E52D-48CB-9A0E-4C3E9A2572F5}" type="slidenum">
              <a:rPr lang="en-US" altLang="en-US" sz="1400" b="0"/>
              <a:pPr>
                <a:spcBef>
                  <a:spcPct val="0"/>
                </a:spcBef>
              </a:pPr>
              <a:t>68</a:t>
            </a:fld>
            <a:endParaRPr lang="en-US" altLang="en-US" sz="1400" b="0"/>
          </a:p>
        </p:txBody>
      </p:sp>
      <p:sp>
        <p:nvSpPr>
          <p:cNvPr id="436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GB" dirty="0">
                <a:ea typeface="+mj-ea"/>
                <a:cs typeface="Times" charset="0"/>
              </a:rPr>
              <a:t>Design Principle 9: </a:t>
            </a:r>
            <a:r>
              <a:rPr lang="en-GB" dirty="0">
                <a:solidFill>
                  <a:srgbClr val="FF0000"/>
                </a:solidFill>
                <a:ea typeface="+mj-ea"/>
                <a:cs typeface="Times" charset="0"/>
              </a:rPr>
              <a:t>Design for Portability</a:t>
            </a:r>
            <a:r>
              <a:rPr lang="en-US" dirty="0">
                <a:solidFill>
                  <a:srgbClr val="FF0000"/>
                </a:solidFill>
                <a:ea typeface="+mj-ea"/>
                <a:cs typeface="Times" charset="0"/>
              </a:rPr>
              <a:t> </a:t>
            </a:r>
          </a:p>
        </p:txBody>
      </p:sp>
      <p:sp>
        <p:nvSpPr>
          <p:cNvPr id="4362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defRPr/>
            </a:pPr>
            <a:r>
              <a:rPr lang="en-GB">
                <a:ea typeface="+mn-ea"/>
                <a:cs typeface="Times" charset="0"/>
              </a:rPr>
              <a:t>Have the software run on as many platforms as possible</a:t>
            </a:r>
            <a:r>
              <a:rPr lang="en-US">
                <a:ea typeface="+mn-ea"/>
                <a:cs typeface="Times" charset="0"/>
              </a:rPr>
              <a:t> </a:t>
            </a:r>
          </a:p>
          <a:p>
            <a:pPr lvl="1">
              <a:defRPr/>
            </a:pPr>
            <a:r>
              <a:rPr lang="en-GB">
                <a:ea typeface="+mn-ea"/>
                <a:cs typeface="Times" charset="0"/>
              </a:rPr>
              <a:t>Avoid the use of facilities that are specific to one particular environment</a:t>
            </a:r>
            <a:r>
              <a:rPr lang="en-US">
                <a:ea typeface="+mn-ea"/>
                <a:cs typeface="Times" charset="0"/>
              </a:rPr>
              <a:t> </a:t>
            </a:r>
          </a:p>
          <a:p>
            <a:pPr lvl="1">
              <a:defRPr/>
            </a:pPr>
            <a:r>
              <a:rPr lang="en-US">
                <a:ea typeface="+mn-ea"/>
                <a:cs typeface="Times" charset="0"/>
              </a:rPr>
              <a:t>E.g. a library only available in Microsoft Windows</a:t>
            </a:r>
            <a:endParaRPr lang="en-GB">
              <a:ea typeface="+mn-ea"/>
              <a:cs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133543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60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9601200" y="6400800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4F10DD07-F8FB-4AB6-879B-07E9D2562574}" type="slidenum">
              <a:rPr lang="en-US" altLang="en-US" sz="1400" b="0"/>
              <a:pPr>
                <a:spcBef>
                  <a:spcPct val="0"/>
                </a:spcBef>
              </a:pPr>
              <a:t>69</a:t>
            </a:fld>
            <a:endParaRPr lang="en-US" altLang="en-US" sz="1400" b="0"/>
          </a:p>
        </p:txBody>
      </p:sp>
      <p:sp>
        <p:nvSpPr>
          <p:cNvPr id="437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GB" dirty="0">
                <a:ea typeface="+mj-ea"/>
                <a:cs typeface="Times" charset="0"/>
              </a:rPr>
              <a:t>Design Principle 10: </a:t>
            </a:r>
            <a:r>
              <a:rPr lang="en-GB" dirty="0">
                <a:solidFill>
                  <a:srgbClr val="FF0000"/>
                </a:solidFill>
                <a:ea typeface="+mj-ea"/>
                <a:cs typeface="Times" charset="0"/>
              </a:rPr>
              <a:t>Design for Testability</a:t>
            </a:r>
            <a:r>
              <a:rPr lang="en-US" dirty="0">
                <a:solidFill>
                  <a:srgbClr val="FF0000"/>
                </a:solidFill>
                <a:ea typeface="+mj-ea"/>
                <a:cs typeface="Times" charset="0"/>
              </a:rPr>
              <a:t> </a:t>
            </a:r>
          </a:p>
        </p:txBody>
      </p:sp>
      <p:sp>
        <p:nvSpPr>
          <p:cNvPr id="4372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7136" y="1600200"/>
            <a:ext cx="9427464" cy="4114800"/>
          </a:xfrm>
        </p:spPr>
        <p:txBody>
          <a:bodyPr/>
          <a:lstStyle/>
          <a:p>
            <a:pPr marL="0" indent="0">
              <a:defRPr/>
            </a:pPr>
            <a:r>
              <a:rPr lang="en-GB" sz="2800" dirty="0">
                <a:cs typeface="Times" charset="0"/>
              </a:rPr>
              <a:t>Take steps to make testing easier</a:t>
            </a:r>
            <a:r>
              <a:rPr lang="en-US" sz="2800" dirty="0">
                <a:cs typeface="Times" charset="0"/>
              </a:rPr>
              <a:t> </a:t>
            </a:r>
            <a:endParaRPr lang="en-GB" sz="2800" dirty="0">
              <a:cs typeface="Times" charset="0"/>
            </a:endParaRPr>
          </a:p>
          <a:p>
            <a:pPr lvl="1">
              <a:defRPr/>
            </a:pPr>
            <a:r>
              <a:rPr lang="en-GB" sz="2400" dirty="0">
                <a:cs typeface="Times" charset="0"/>
              </a:rPr>
              <a:t>Design a program to automatically test the software</a:t>
            </a:r>
          </a:p>
          <a:p>
            <a:pPr lvl="2">
              <a:defRPr/>
            </a:pPr>
            <a:r>
              <a:rPr lang="en-GB" sz="2000" dirty="0">
                <a:cs typeface="Times" charset="0"/>
              </a:rPr>
              <a:t>Use approaches like TDD</a:t>
            </a:r>
          </a:p>
          <a:p>
            <a:pPr lvl="2">
              <a:defRPr/>
            </a:pPr>
            <a:r>
              <a:rPr lang="en-GB" sz="2000" dirty="0">
                <a:cs typeface="Times" charset="0"/>
              </a:rPr>
              <a:t>Ensure that all the functionality of the code can by driven by an external program, bypassing a graphical user interface</a:t>
            </a:r>
          </a:p>
          <a:p>
            <a:pPr lvl="1">
              <a:defRPr/>
            </a:pPr>
            <a:r>
              <a:rPr lang="en-US" sz="2400" dirty="0">
                <a:cs typeface="Times" charset="0"/>
              </a:rPr>
              <a:t>In Java, you can create a main() method in each class in order to exercise the other methods</a:t>
            </a:r>
          </a:p>
          <a:p>
            <a:pPr lvl="1">
              <a:defRPr/>
            </a:pPr>
            <a:r>
              <a:rPr lang="en-US" sz="2400" dirty="0">
                <a:cs typeface="Times" charset="0"/>
              </a:rPr>
              <a:t>Use </a:t>
            </a:r>
            <a:r>
              <a:rPr lang="en-US" sz="2400" dirty="0" err="1">
                <a:cs typeface="Times" charset="0"/>
              </a:rPr>
              <a:t>Junit</a:t>
            </a:r>
            <a:r>
              <a:rPr lang="en-US" sz="2400" dirty="0">
                <a:cs typeface="Times" charset="0"/>
              </a:rPr>
              <a:t> or similar frameworks</a:t>
            </a:r>
            <a:endParaRPr lang="en-GB" sz="2400" dirty="0">
              <a:cs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20433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077201" y="6400800"/>
            <a:ext cx="1905000" cy="457200"/>
          </a:xfrm>
        </p:spPr>
        <p:txBody>
          <a:bodyPr/>
          <a:lstStyle/>
          <a:p>
            <a:fld id="{FB52F525-320B-DF46-8204-EAFC07CB6EDC}" type="slidenum">
              <a:rPr lang="en-US"/>
              <a:pPr/>
              <a:t>7</a:t>
            </a:fld>
            <a:endParaRPr lang="en-US" dirty="0"/>
          </a:p>
        </p:txBody>
      </p:sp>
      <p:sp>
        <p:nvSpPr>
          <p:cNvPr id="475138" name="Rectangle 2"/>
          <p:cNvSpPr>
            <a:spLocks noGrp="1" noChangeArrowheads="1"/>
          </p:cNvSpPr>
          <p:nvPr>
            <p:ph type="title"/>
          </p:nvPr>
        </p:nvSpPr>
        <p:spPr>
          <a:xfrm>
            <a:off x="1976021" y="251556"/>
            <a:ext cx="7772400" cy="1143000"/>
          </a:xfrm>
        </p:spPr>
        <p:txBody>
          <a:bodyPr anchor="t" anchorCtr="0"/>
          <a:lstStyle/>
          <a:p>
            <a:r>
              <a:rPr lang="en-US" dirty="0"/>
              <a:t>System Quality Attributes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0C6EF92-49BA-AE40-9092-05C4DB476585}"/>
              </a:ext>
            </a:extLst>
          </p:cNvPr>
          <p:cNvSpPr/>
          <p:nvPr/>
        </p:nvSpPr>
        <p:spPr>
          <a:xfrm>
            <a:off x="3886200" y="1905001"/>
            <a:ext cx="4572000" cy="341632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663366"/>
                </a:solidFill>
                <a:latin typeface="Arial" panose="020B0604020202020204" pitchFamily="34" charset="0"/>
                <a:hlinkClick r:id="rId2" tooltip="wikt:deployability"/>
              </a:rPr>
              <a:t>deployability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B0080"/>
                </a:solidFill>
                <a:latin typeface="Arial" panose="020B0604020202020204" pitchFamily="34" charset="0"/>
                <a:hlinkClick r:id="rId3" tooltip="Discoverability"/>
              </a:rPr>
              <a:t>discoverability</a:t>
            </a:r>
            <a:r>
              <a:rPr lang="en-US" sz="1200" dirty="0">
                <a:solidFill>
                  <a:srgbClr val="222222"/>
                </a:solidFill>
                <a:latin typeface="Arial" panose="020B0604020202020204" pitchFamily="34" charset="0"/>
              </a:rPr>
              <a:t> [</a:t>
            </a:r>
            <a:r>
              <a:rPr lang="en-US" sz="1200" dirty="0" err="1">
                <a:solidFill>
                  <a:srgbClr val="222222"/>
                </a:solidFill>
                <a:latin typeface="Arial" panose="020B0604020202020204" pitchFamily="34" charset="0"/>
              </a:rPr>
              <a:t>Erl</a:t>
            </a:r>
            <a:r>
              <a:rPr lang="en-US" sz="1200" dirty="0">
                <a:solidFill>
                  <a:srgbClr val="222222"/>
                </a:solidFill>
                <a:latin typeface="Arial" panose="020B0604020202020204" pitchFamily="34" charset="0"/>
              </a:rPr>
              <a:t>]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663366"/>
                </a:solidFill>
                <a:latin typeface="Arial" panose="020B0604020202020204" pitchFamily="34" charset="0"/>
                <a:hlinkClick r:id="rId4" tooltip="wikt:distributability"/>
              </a:rPr>
              <a:t>distributability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B0080"/>
                </a:solidFill>
                <a:latin typeface="Arial" panose="020B0604020202020204" pitchFamily="34" charset="0"/>
                <a:hlinkClick r:id="rId5" tooltip="Durability (database systems)"/>
              </a:rPr>
              <a:t>durability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B0080"/>
                </a:solidFill>
                <a:latin typeface="Arial" panose="020B0604020202020204" pitchFamily="34" charset="0"/>
                <a:hlinkClick r:id="rId6" tooltip="Effectiveness"/>
              </a:rPr>
              <a:t>effectiveness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663366"/>
                </a:solidFill>
                <a:latin typeface="Arial" panose="020B0604020202020204" pitchFamily="34" charset="0"/>
                <a:hlinkClick r:id="rId7" tooltip="wikt:efficiency"/>
              </a:rPr>
              <a:t>efficiency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B0080"/>
                </a:solidFill>
                <a:latin typeface="Arial" panose="020B0604020202020204" pitchFamily="34" charset="0"/>
                <a:hlinkClick r:id="rId8" tooltip="Evolvability"/>
              </a:rPr>
              <a:t>evolvability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B0080"/>
                </a:solidFill>
                <a:latin typeface="Arial" panose="020B0604020202020204" pitchFamily="34" charset="0"/>
                <a:hlinkClick r:id="rId9" tooltip="Extensibility"/>
              </a:rPr>
              <a:t>extensibility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B0080"/>
                </a:solidFill>
                <a:latin typeface="Arial" panose="020B0604020202020204" pitchFamily="34" charset="0"/>
                <a:hlinkClick r:id="rId10" tooltip="Failure transparency"/>
              </a:rPr>
              <a:t>failure transparency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B0080"/>
                </a:solidFill>
                <a:latin typeface="Arial" panose="020B0604020202020204" pitchFamily="34" charset="0"/>
                <a:hlinkClick r:id="rId11" tooltip="Fault-tolerance"/>
              </a:rPr>
              <a:t>fault-tolerance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B0080"/>
                </a:solidFill>
                <a:latin typeface="Arial" panose="020B0604020202020204" pitchFamily="34" charset="0"/>
                <a:hlinkClick r:id="rId12" tooltip="Fidelity"/>
              </a:rPr>
              <a:t>fidelity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B0080"/>
                </a:solidFill>
                <a:latin typeface="Arial" panose="020B0604020202020204" pitchFamily="34" charset="0"/>
                <a:hlinkClick r:id="rId13" tooltip="Flexibility (engineering)"/>
              </a:rPr>
              <a:t>flexibility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663366"/>
                </a:solidFill>
                <a:latin typeface="Arial" panose="020B0604020202020204" pitchFamily="34" charset="0"/>
                <a:hlinkClick r:id="rId14" tooltip="wikt:inspectability"/>
              </a:rPr>
              <a:t>inspectability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663366"/>
                </a:solidFill>
                <a:latin typeface="Arial" panose="020B0604020202020204" pitchFamily="34" charset="0"/>
                <a:hlinkClick r:id="rId15" tooltip="wikt:installability"/>
              </a:rPr>
              <a:t>installability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B0080"/>
                </a:solidFill>
                <a:latin typeface="Arial" panose="020B0604020202020204" pitchFamily="34" charset="0"/>
                <a:hlinkClick r:id="rId16" tooltip="Data corruption"/>
              </a:rPr>
              <a:t>integrity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B0080"/>
                </a:solidFill>
                <a:latin typeface="Arial" panose="020B0604020202020204" pitchFamily="34" charset="0"/>
                <a:hlinkClick r:id="rId17" tooltip="Interchangeable parts"/>
              </a:rPr>
              <a:t>interchangeability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B0080"/>
                </a:solidFill>
                <a:latin typeface="Arial" panose="020B0604020202020204" pitchFamily="34" charset="0"/>
                <a:hlinkClick r:id="rId18" tooltip="Interoperability"/>
              </a:rPr>
              <a:t>interoperability</a:t>
            </a:r>
            <a:r>
              <a:rPr lang="en-US" sz="1200" dirty="0">
                <a:solidFill>
                  <a:srgbClr val="222222"/>
                </a:solidFill>
                <a:latin typeface="Arial" panose="020B0604020202020204" pitchFamily="34" charset="0"/>
              </a:rPr>
              <a:t> [</a:t>
            </a:r>
            <a:r>
              <a:rPr lang="en-US" sz="1200" dirty="0" err="1">
                <a:solidFill>
                  <a:srgbClr val="222222"/>
                </a:solidFill>
                <a:latin typeface="Arial" panose="020B0604020202020204" pitchFamily="34" charset="0"/>
              </a:rPr>
              <a:t>Erl</a:t>
            </a:r>
            <a:r>
              <a:rPr lang="en-US" sz="1200" dirty="0">
                <a:solidFill>
                  <a:srgbClr val="222222"/>
                </a:solidFill>
                <a:latin typeface="Arial" panose="020B0604020202020204" pitchFamily="34" charset="0"/>
              </a:rPr>
              <a:t>]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B0080"/>
                </a:solidFill>
                <a:latin typeface="Arial" panose="020B0604020202020204" pitchFamily="34" charset="0"/>
                <a:hlinkClick r:id="rId19" tooltip="Learnability"/>
              </a:rPr>
              <a:t>learnability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B0080"/>
                </a:solidFill>
                <a:latin typeface="Arial" panose="020B0604020202020204" pitchFamily="34" charset="0"/>
                <a:hlinkClick r:id="rId20" tooltip="Maintainability"/>
              </a:rPr>
              <a:t>maintainability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663366"/>
                </a:solidFill>
                <a:latin typeface="Arial" panose="020B0604020202020204" pitchFamily="34" charset="0"/>
                <a:hlinkClick r:id="rId21" tooltip="wikt:manageability"/>
              </a:rPr>
              <a:t>manageability</a:t>
            </a:r>
            <a:endParaRPr lang="en-US" sz="1200" b="0" dirty="0">
              <a:solidFill>
                <a:srgbClr val="222222"/>
              </a:solidFill>
              <a:latin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A3CF37A-F214-E140-B876-D9DA05724C48}"/>
              </a:ext>
            </a:extLst>
          </p:cNvPr>
          <p:cNvSpPr/>
          <p:nvPr/>
        </p:nvSpPr>
        <p:spPr>
          <a:xfrm>
            <a:off x="8077201" y="1905000"/>
            <a:ext cx="2209800" cy="32501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B0080"/>
                </a:solidFill>
                <a:latin typeface="Arial" panose="020B0604020202020204" pitchFamily="34" charset="0"/>
                <a:hlinkClick r:id="rId22" tooltip="Scalability"/>
              </a:rPr>
              <a:t>scalability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663366"/>
                </a:solidFill>
                <a:latin typeface="Arial" panose="020B0604020202020204" pitchFamily="34" charset="0"/>
                <a:hlinkClick r:id="rId23" tooltip="wikt:Special:Search/seamless"/>
              </a:rPr>
              <a:t>seamlessness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B0080"/>
                </a:solidFill>
                <a:latin typeface="Arial" panose="020B0604020202020204" pitchFamily="34" charset="0"/>
                <a:hlinkClick r:id="rId24" tooltip="Self-sustainability"/>
              </a:rPr>
              <a:t>self-sustainability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B0080"/>
                </a:solidFill>
                <a:latin typeface="Arial" panose="020B0604020202020204" pitchFamily="34" charset="0"/>
                <a:hlinkClick r:id="rId25" tooltip="Serviceability (computer)"/>
              </a:rPr>
              <a:t>serviceability</a:t>
            </a:r>
            <a:r>
              <a:rPr lang="en-US" sz="1200" dirty="0">
                <a:solidFill>
                  <a:srgbClr val="222222"/>
                </a:solidFill>
                <a:latin typeface="Arial" panose="020B0604020202020204" pitchFamily="34" charset="0"/>
              </a:rPr>
              <a:t> </a:t>
            </a:r>
            <a:r>
              <a:rPr lang="en-US" sz="1200" dirty="0">
                <a:solidFill>
                  <a:srgbClr val="663366"/>
                </a:solidFill>
                <a:latin typeface="Arial" panose="020B0604020202020204" pitchFamily="34" charset="0"/>
                <a:hlinkClick r:id="rId26" tooltip="wikt:securability"/>
              </a:rPr>
              <a:t>securability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B0080"/>
                </a:solidFill>
                <a:latin typeface="Arial" panose="020B0604020202020204" pitchFamily="34" charset="0"/>
                <a:hlinkClick r:id="rId27" tooltip="Simplicity"/>
              </a:rPr>
              <a:t>simplicity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B0080"/>
                </a:solidFill>
                <a:latin typeface="Arial" panose="020B0604020202020204" pitchFamily="34" charset="0"/>
                <a:hlinkClick r:id="rId28" tooltip="Stability Model"/>
              </a:rPr>
              <a:t>stability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B0080"/>
                </a:solidFill>
                <a:latin typeface="Arial" panose="020B0604020202020204" pitchFamily="34" charset="0"/>
                <a:hlinkClick r:id="rId29" tooltip="Standardization"/>
              </a:rPr>
              <a:t>standards compliance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B0080"/>
                </a:solidFill>
                <a:latin typeface="Arial" panose="020B0604020202020204" pitchFamily="34" charset="0"/>
                <a:hlinkClick r:id="rId30" tooltip="Survivability"/>
              </a:rPr>
              <a:t>survivability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B0080"/>
                </a:solidFill>
                <a:latin typeface="Arial" panose="020B0604020202020204" pitchFamily="34" charset="0"/>
                <a:hlinkClick r:id="rId31" tooltip="Sustainability"/>
              </a:rPr>
              <a:t>sustainability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663366"/>
                </a:solidFill>
                <a:latin typeface="Arial" panose="020B0604020202020204" pitchFamily="34" charset="0"/>
                <a:hlinkClick r:id="rId32" tooltip="wikt:tailorability"/>
              </a:rPr>
              <a:t>tailorability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B0080"/>
                </a:solidFill>
                <a:latin typeface="Arial" panose="020B0604020202020204" pitchFamily="34" charset="0"/>
                <a:hlinkClick r:id="rId33" tooltip="Testability"/>
              </a:rPr>
              <a:t>testability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B0080"/>
                </a:solidFill>
                <a:latin typeface="Arial" panose="020B0604020202020204" pitchFamily="34" charset="0"/>
                <a:hlinkClick r:id="rId34" tooltip="Timeliness"/>
              </a:rPr>
              <a:t>timeliness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B0080"/>
                </a:solidFill>
                <a:latin typeface="Arial" panose="020B0604020202020204" pitchFamily="34" charset="0"/>
                <a:hlinkClick r:id="rId35" tooltip="Traceability"/>
              </a:rPr>
              <a:t>traceability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B0080"/>
                </a:solidFill>
                <a:latin typeface="Arial" panose="020B0604020202020204" pitchFamily="34" charset="0"/>
                <a:hlinkClick r:id="rId36" tooltip="Transparency (behavior)"/>
              </a:rPr>
              <a:t>transparency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663366"/>
                </a:solidFill>
                <a:latin typeface="Arial" panose="020B0604020202020204" pitchFamily="34" charset="0"/>
                <a:hlinkClick r:id="rId37" tooltip="wikt:ubiquity"/>
              </a:rPr>
              <a:t>ubiquity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B0080"/>
                </a:solidFill>
                <a:latin typeface="Arial" panose="020B0604020202020204" pitchFamily="34" charset="0"/>
                <a:hlinkClick r:id="rId38" tooltip="Understandability"/>
              </a:rPr>
              <a:t>understandability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663366"/>
                </a:solidFill>
                <a:latin typeface="Arial" panose="020B0604020202020204" pitchFamily="34" charset="0"/>
                <a:hlinkClick r:id="rId39" tooltip="wikt:upgradability"/>
              </a:rPr>
              <a:t>upgradability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B0080"/>
                </a:solidFill>
                <a:latin typeface="Arial" panose="020B0604020202020204" pitchFamily="34" charset="0"/>
                <a:hlinkClick r:id="rId40" tooltip="Vulnerability"/>
              </a:rPr>
              <a:t>vulnerability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B0080"/>
                </a:solidFill>
                <a:latin typeface="Arial" panose="020B0604020202020204" pitchFamily="34" charset="0"/>
                <a:hlinkClick r:id="rId41" tooltip="Usability"/>
              </a:rPr>
              <a:t>usability</a:t>
            </a:r>
            <a:endParaRPr lang="en-US" sz="1200" b="0" dirty="0">
              <a:solidFill>
                <a:srgbClr val="222222"/>
              </a:solidFill>
              <a:latin typeface="Arial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9489EAA-0724-6048-B178-D51C85164C71}"/>
              </a:ext>
            </a:extLst>
          </p:cNvPr>
          <p:cNvSpPr/>
          <p:nvPr/>
        </p:nvSpPr>
        <p:spPr>
          <a:xfrm>
            <a:off x="1905000" y="1905001"/>
            <a:ext cx="4572000" cy="3582519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B0080"/>
                </a:solidFill>
                <a:latin typeface="Arial" panose="020B0604020202020204" pitchFamily="34" charset="0"/>
                <a:hlinkClick r:id="rId42" tooltip="Accessibility"/>
              </a:rPr>
              <a:t>accessibility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222222"/>
                </a:solidFill>
                <a:latin typeface="Arial" panose="020B0604020202020204" pitchFamily="34" charset="0"/>
              </a:rPr>
              <a:t>accountability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B0080"/>
                </a:solidFill>
                <a:latin typeface="Arial" panose="020B0604020202020204" pitchFamily="34" charset="0"/>
                <a:hlinkClick r:id="rId43" tooltip="Accuracy"/>
              </a:rPr>
              <a:t>accuracy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B0080"/>
                </a:solidFill>
                <a:latin typeface="Arial" panose="020B0604020202020204" pitchFamily="34" charset="0"/>
                <a:hlinkClick r:id="rId44" tooltip="Adaptation (computer science)"/>
              </a:rPr>
              <a:t>adaptability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222222"/>
                </a:solidFill>
                <a:latin typeface="Arial" panose="020B0604020202020204" pitchFamily="34" charset="0"/>
              </a:rPr>
              <a:t>administrability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663366"/>
                </a:solidFill>
                <a:latin typeface="Arial" panose="020B0604020202020204" pitchFamily="34" charset="0"/>
                <a:hlinkClick r:id="rId45" tooltip="wikt:affordability"/>
              </a:rPr>
              <a:t>affordability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B0080"/>
                </a:solidFill>
                <a:latin typeface="Arial" panose="020B0604020202020204" pitchFamily="34" charset="0"/>
                <a:hlinkClick r:id="rId46" tooltip="Agility"/>
              </a:rPr>
              <a:t>agility</a:t>
            </a:r>
            <a:r>
              <a:rPr lang="en-US" sz="1200" dirty="0">
                <a:solidFill>
                  <a:srgbClr val="222222"/>
                </a:solidFill>
                <a:latin typeface="Arial" panose="020B0604020202020204" pitchFamily="34" charset="0"/>
              </a:rPr>
              <a:t> 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B0080"/>
                </a:solidFill>
                <a:latin typeface="Arial" panose="020B0604020202020204" pitchFamily="34" charset="0"/>
                <a:hlinkClick r:id="rId47" tooltip="Auditability"/>
              </a:rPr>
              <a:t>auditability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B0080"/>
                </a:solidFill>
                <a:latin typeface="Arial" panose="020B0604020202020204" pitchFamily="34" charset="0"/>
                <a:hlinkClick r:id="rId48" tooltip="Autonomy"/>
              </a:rPr>
              <a:t>autonomy</a:t>
            </a:r>
            <a:r>
              <a:rPr lang="en-US" sz="1200" dirty="0">
                <a:solidFill>
                  <a:srgbClr val="222222"/>
                </a:solidFill>
                <a:latin typeface="Arial" panose="020B0604020202020204" pitchFamily="34" charset="0"/>
              </a:rPr>
              <a:t> 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B0080"/>
                </a:solidFill>
                <a:latin typeface="Arial" panose="020B0604020202020204" pitchFamily="34" charset="0"/>
                <a:hlinkClick r:id="rId49" tooltip="Availability"/>
              </a:rPr>
              <a:t>availability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663366"/>
                </a:solidFill>
                <a:latin typeface="Arial" panose="020B0604020202020204" pitchFamily="34" charset="0"/>
                <a:hlinkClick r:id="rId50" tooltip="wikt:compatibility"/>
              </a:rPr>
              <a:t>compatibility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B0080"/>
                </a:solidFill>
                <a:latin typeface="Arial" panose="020B0604020202020204" pitchFamily="34" charset="0"/>
                <a:hlinkClick r:id="rId51" tooltip="Composability"/>
              </a:rPr>
              <a:t>composability</a:t>
            </a:r>
            <a:r>
              <a:rPr lang="en-US" sz="1200" dirty="0">
                <a:solidFill>
                  <a:srgbClr val="222222"/>
                </a:solidFill>
                <a:latin typeface="Arial" panose="020B0604020202020204" pitchFamily="34" charset="0"/>
              </a:rPr>
              <a:t> 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663366"/>
                </a:solidFill>
                <a:latin typeface="Arial" panose="020B0604020202020204" pitchFamily="34" charset="0"/>
                <a:hlinkClick r:id="rId52" tooltip="wikt:configurability"/>
              </a:rPr>
              <a:t>configurability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B0080"/>
                </a:solidFill>
                <a:latin typeface="Arial" panose="020B0604020202020204" pitchFamily="34" charset="0"/>
                <a:hlinkClick r:id="rId53" tooltip="Correctness (computer science)"/>
              </a:rPr>
              <a:t>correctness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B0080"/>
                </a:solidFill>
                <a:latin typeface="Arial" panose="020B0604020202020204" pitchFamily="34" charset="0"/>
                <a:hlinkClick r:id="rId54" tooltip="Credibility"/>
              </a:rPr>
              <a:t>credibility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663366"/>
                </a:solidFill>
                <a:latin typeface="Arial" panose="020B0604020202020204" pitchFamily="34" charset="0"/>
                <a:hlinkClick r:id="rId55" tooltip="wikt:customizability"/>
              </a:rPr>
              <a:t>customizability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rgbClr val="222222"/>
                </a:solidFill>
                <a:latin typeface="Arial" panose="020B0604020202020204" pitchFamily="34" charset="0"/>
              </a:rPr>
              <a:t>debugability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663366"/>
                </a:solidFill>
                <a:latin typeface="Arial" panose="020B0604020202020204" pitchFamily="34" charset="0"/>
                <a:hlinkClick r:id="rId56" tooltip="wikt:degradability"/>
              </a:rPr>
              <a:t>degradability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663366"/>
                </a:solidFill>
                <a:latin typeface="Arial" panose="020B0604020202020204" pitchFamily="34" charset="0"/>
                <a:hlinkClick r:id="rId57" tooltip="wikt:determinable"/>
              </a:rPr>
              <a:t>determinability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663366"/>
                </a:solidFill>
                <a:latin typeface="Arial" panose="020B0604020202020204" pitchFamily="34" charset="0"/>
                <a:hlinkClick r:id="rId58" tooltip="wikt:demonstrability"/>
              </a:rPr>
              <a:t>demonstrability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B0080"/>
                </a:solidFill>
                <a:latin typeface="Arial" panose="020B0604020202020204" pitchFamily="34" charset="0"/>
                <a:hlinkClick r:id="rId59" tooltip="Dependability"/>
              </a:rPr>
              <a:t>dependability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D2F0DE6-E090-EF49-9269-F68912460B72}"/>
              </a:ext>
            </a:extLst>
          </p:cNvPr>
          <p:cNvSpPr/>
          <p:nvPr/>
        </p:nvSpPr>
        <p:spPr>
          <a:xfrm>
            <a:off x="5890846" y="1905001"/>
            <a:ext cx="4572000" cy="3582519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200" u="sng" dirty="0">
                <a:solidFill>
                  <a:srgbClr val="663366"/>
                </a:solidFill>
                <a:latin typeface="Arial" panose="020B0604020202020204" pitchFamily="34" charset="0"/>
                <a:hlinkClick r:id="rId60" tooltip="wikt:mobility"/>
              </a:rPr>
              <a:t>mobility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663366"/>
                </a:solidFill>
                <a:latin typeface="Arial" panose="020B0604020202020204" pitchFamily="34" charset="0"/>
                <a:hlinkClick r:id="rId61" tooltip="wikt:modifiability"/>
              </a:rPr>
              <a:t>modifiability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B0080"/>
                </a:solidFill>
                <a:latin typeface="Arial" panose="020B0604020202020204" pitchFamily="34" charset="0"/>
                <a:hlinkClick r:id="rId62" tooltip="Modularity (programming)"/>
              </a:rPr>
              <a:t>modularity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B0080"/>
                </a:solidFill>
                <a:latin typeface="Arial" panose="020B0604020202020204" pitchFamily="34" charset="0"/>
                <a:hlinkClick r:id="rId63" tooltip="Operability"/>
              </a:rPr>
              <a:t>operability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B0080"/>
                </a:solidFill>
                <a:latin typeface="Arial" panose="020B0604020202020204" pitchFamily="34" charset="0"/>
                <a:hlinkClick r:id="rId64" tooltip="Orthogonality"/>
              </a:rPr>
              <a:t>orthogonality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B0080"/>
                </a:solidFill>
                <a:latin typeface="Arial" panose="020B0604020202020204" pitchFamily="34" charset="0"/>
                <a:hlinkClick r:id="rId65" tooltip="Software portability"/>
              </a:rPr>
              <a:t>portability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B0080"/>
                </a:solidFill>
                <a:latin typeface="Arial" panose="020B0604020202020204" pitchFamily="34" charset="0"/>
                <a:hlinkClick r:id="rId66" tooltip="Precision (computer science)"/>
              </a:rPr>
              <a:t>precision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B0080"/>
                </a:solidFill>
                <a:latin typeface="Arial" panose="020B0604020202020204" pitchFamily="34" charset="0"/>
                <a:hlinkClick r:id="rId67" tooltip="Predictability"/>
              </a:rPr>
              <a:t>predictability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B0080"/>
                </a:solidFill>
                <a:latin typeface="Arial" panose="020B0604020202020204" pitchFamily="34" charset="0"/>
                <a:hlinkClick r:id="rId68" tooltip="Capability (systems engineering)"/>
              </a:rPr>
              <a:t>process capabilities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663366"/>
                </a:solidFill>
                <a:latin typeface="Arial" panose="020B0604020202020204" pitchFamily="34" charset="0"/>
                <a:hlinkClick r:id="rId69" tooltip="wikt:producibility"/>
              </a:rPr>
              <a:t>producibility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663366"/>
                </a:solidFill>
                <a:latin typeface="Arial" panose="020B0604020202020204" pitchFamily="34" charset="0"/>
                <a:hlinkClick r:id="rId70" tooltip="wikt:provability"/>
              </a:rPr>
              <a:t>provability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663366"/>
                </a:solidFill>
                <a:latin typeface="Arial" panose="020B0604020202020204" pitchFamily="34" charset="0"/>
                <a:hlinkClick r:id="rId71" tooltip="wikt:recoverability"/>
              </a:rPr>
              <a:t>recoverability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B0080"/>
                </a:solidFill>
                <a:latin typeface="Arial" panose="020B0604020202020204" pitchFamily="34" charset="0"/>
                <a:hlinkClick r:id="rId72" tooltip="Relevance"/>
              </a:rPr>
              <a:t>relevance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B0080"/>
                </a:solidFill>
                <a:latin typeface="Arial" panose="020B0604020202020204" pitchFamily="34" charset="0"/>
                <a:hlinkClick r:id="rId73" tooltip="Reliability (computer networking)"/>
              </a:rPr>
              <a:t>reliability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B0080"/>
                </a:solidFill>
                <a:latin typeface="Arial" panose="020B0604020202020204" pitchFamily="34" charset="0"/>
                <a:hlinkClick r:id="rId74" tooltip="Repeatability"/>
              </a:rPr>
              <a:t>repeatability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B0080"/>
                </a:solidFill>
                <a:latin typeface="Arial" panose="020B0604020202020204" pitchFamily="34" charset="0"/>
                <a:hlinkClick r:id="rId75" tooltip="Reproducibility"/>
              </a:rPr>
              <a:t>reproducibility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B0080"/>
                </a:solidFill>
                <a:latin typeface="Arial" panose="020B0604020202020204" pitchFamily="34" charset="0"/>
                <a:hlinkClick r:id="rId76" tooltip="Resilience (engineering and construction)"/>
              </a:rPr>
              <a:t>resilience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B0080"/>
                </a:solidFill>
                <a:latin typeface="Arial" panose="020B0604020202020204" pitchFamily="34" charset="0"/>
                <a:hlinkClick r:id="rId77" tooltip="Responsiveness"/>
              </a:rPr>
              <a:t>responsiveness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B0080"/>
                </a:solidFill>
                <a:latin typeface="Arial" panose="020B0604020202020204" pitchFamily="34" charset="0"/>
                <a:hlinkClick r:id="rId78" tooltip="Reusability"/>
              </a:rPr>
              <a:t>reusability</a:t>
            </a:r>
            <a:r>
              <a:rPr lang="en-US" sz="1200" dirty="0">
                <a:solidFill>
                  <a:srgbClr val="222222"/>
                </a:solidFill>
                <a:latin typeface="Arial" panose="020B0604020202020204" pitchFamily="34" charset="0"/>
              </a:rPr>
              <a:t> [</a:t>
            </a:r>
            <a:r>
              <a:rPr lang="en-US" sz="1200" dirty="0" err="1">
                <a:solidFill>
                  <a:srgbClr val="222222"/>
                </a:solidFill>
                <a:latin typeface="Arial" panose="020B0604020202020204" pitchFamily="34" charset="0"/>
              </a:rPr>
              <a:t>Erl</a:t>
            </a:r>
            <a:r>
              <a:rPr lang="en-US" sz="1200" dirty="0">
                <a:solidFill>
                  <a:srgbClr val="222222"/>
                </a:solidFill>
                <a:latin typeface="Arial" panose="020B0604020202020204" pitchFamily="34" charset="0"/>
              </a:rPr>
              <a:t>]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B0080"/>
                </a:solidFill>
                <a:latin typeface="Arial" panose="020B0604020202020204" pitchFamily="34" charset="0"/>
                <a:hlinkClick r:id="rId79" tooltip="Robustness (computer science)"/>
              </a:rPr>
              <a:t>robustness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B0080"/>
                </a:solidFill>
                <a:latin typeface="Arial" panose="020B0604020202020204" pitchFamily="34" charset="0"/>
                <a:hlinkClick r:id="rId80" tooltip="Safety"/>
              </a:rPr>
              <a:t>safety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B76410-190A-A14B-A9E6-59BBAE36A010}"/>
              </a:ext>
            </a:extLst>
          </p:cNvPr>
          <p:cNvSpPr txBox="1"/>
          <p:nvPr/>
        </p:nvSpPr>
        <p:spPr>
          <a:xfrm>
            <a:off x="1980845" y="966032"/>
            <a:ext cx="5112297" cy="25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Ref: https://</a:t>
            </a:r>
            <a:r>
              <a:rPr lang="en-US" sz="1200" dirty="0" err="1"/>
              <a:t>en.wikipedia.org</a:t>
            </a:r>
            <a:r>
              <a:rPr lang="en-US" sz="1200" dirty="0"/>
              <a:t>/wiki/</a:t>
            </a:r>
            <a:r>
              <a:rPr lang="en-US" sz="1200" dirty="0" err="1"/>
              <a:t>List_of_system_quality_attributes</a:t>
            </a:r>
            <a:endParaRPr lang="en-US" sz="12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B168B50-5E4D-3E4B-AEC1-9980857F95A3}"/>
              </a:ext>
            </a:extLst>
          </p:cNvPr>
          <p:cNvPicPr>
            <a:picLocks noChangeAspect="1"/>
          </p:cNvPicPr>
          <p:nvPr/>
        </p:nvPicPr>
        <p:blipFill>
          <a:blip r:embed="rId81"/>
          <a:stretch>
            <a:fillRect/>
          </a:stretch>
        </p:blipFill>
        <p:spPr>
          <a:xfrm>
            <a:off x="7924801" y="251558"/>
            <a:ext cx="1668914" cy="142895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C522C63-CBD5-804A-B2A5-5A9C93107908}"/>
              </a:ext>
            </a:extLst>
          </p:cNvPr>
          <p:cNvSpPr txBox="1"/>
          <p:nvPr/>
        </p:nvSpPr>
        <p:spPr>
          <a:xfrm>
            <a:off x="1752601" y="5858064"/>
            <a:ext cx="8610600" cy="5923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These attributes and the tradeoffs associated with them influence architecture and design decisions</a:t>
            </a:r>
          </a:p>
        </p:txBody>
      </p:sp>
    </p:spTree>
    <p:extLst>
      <p:ext uri="{BB962C8B-B14F-4D97-AF65-F5344CB8AC3E}">
        <p14:creationId xmlns:p14="http://schemas.microsoft.com/office/powerpoint/2010/main" val="21526532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8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9601200" y="6400800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82461577-9A3B-4B04-910F-6C365C49E3D7}" type="slidenum">
              <a:rPr lang="en-US" altLang="en-US" sz="1400" b="0"/>
              <a:pPr>
                <a:spcBef>
                  <a:spcPct val="0"/>
                </a:spcBef>
              </a:pPr>
              <a:t>70</a:t>
            </a:fld>
            <a:endParaRPr lang="en-US" altLang="en-US" sz="1400" b="0"/>
          </a:p>
        </p:txBody>
      </p:sp>
      <p:sp>
        <p:nvSpPr>
          <p:cNvPr id="532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GB" dirty="0">
                <a:ea typeface="+mj-ea"/>
                <a:cs typeface="Times" charset="0"/>
              </a:rPr>
              <a:t>Design Principle 11: </a:t>
            </a:r>
            <a:r>
              <a:rPr lang="en-GB" dirty="0">
                <a:solidFill>
                  <a:srgbClr val="FF0000"/>
                </a:solidFill>
                <a:ea typeface="+mj-ea"/>
                <a:cs typeface="Times" charset="0"/>
              </a:rPr>
              <a:t>Design defensively</a:t>
            </a:r>
          </a:p>
        </p:txBody>
      </p:sp>
      <p:sp>
        <p:nvSpPr>
          <p:cNvPr id="532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defRPr/>
            </a:pPr>
            <a:r>
              <a:rPr lang="en-GB">
                <a:ea typeface="+mn-ea"/>
                <a:cs typeface="Times" charset="0"/>
              </a:rPr>
              <a:t>Never trust how others will try to use a component you are designing</a:t>
            </a:r>
          </a:p>
          <a:p>
            <a:pPr lvl="1">
              <a:defRPr/>
            </a:pPr>
            <a:r>
              <a:rPr lang="en-GB">
                <a:ea typeface="+mn-ea"/>
                <a:cs typeface="Times" charset="0"/>
              </a:rPr>
              <a:t>Handle all cases where other code might attempt to use your component inappropriately</a:t>
            </a:r>
          </a:p>
          <a:p>
            <a:pPr lvl="1">
              <a:defRPr/>
            </a:pPr>
            <a:r>
              <a:rPr lang="en-GB">
                <a:ea typeface="+mn-ea"/>
                <a:cs typeface="Times" charset="0"/>
              </a:rPr>
              <a:t>Check that all of the inputs to your component are valid: the </a:t>
            </a:r>
            <a:r>
              <a:rPr lang="en-GB" i="1">
                <a:ea typeface="+mn-ea"/>
                <a:cs typeface="Times" charset="0"/>
              </a:rPr>
              <a:t>preconditions</a:t>
            </a:r>
          </a:p>
          <a:p>
            <a:pPr lvl="2">
              <a:defRPr/>
            </a:pPr>
            <a:r>
              <a:rPr lang="en-GB">
                <a:ea typeface="+mn-ea"/>
                <a:cs typeface="Times" charset="0"/>
              </a:rPr>
              <a:t>Unfortunately, over-zealous defensive design can result in unnecessarily</a:t>
            </a:r>
            <a:r>
              <a:rPr lang="en-US">
                <a:ea typeface="+mn-ea"/>
                <a:cs typeface="Times" charset="0"/>
              </a:rPr>
              <a:t> repetitive checking</a:t>
            </a:r>
            <a:endParaRPr lang="en-US"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689907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077201" y="6400800"/>
            <a:ext cx="1905000" cy="457200"/>
          </a:xfrm>
        </p:spPr>
        <p:txBody>
          <a:bodyPr/>
          <a:lstStyle/>
          <a:p>
            <a:fld id="{FB52F525-320B-DF46-8204-EAFC07CB6EDC}" type="slidenum">
              <a:rPr lang="en-US"/>
              <a:pPr/>
              <a:t>8</a:t>
            </a:fld>
            <a:endParaRPr lang="en-US"/>
          </a:p>
        </p:txBody>
      </p:sp>
      <p:sp>
        <p:nvSpPr>
          <p:cNvPr id="475138" name="Rectangle 2"/>
          <p:cNvSpPr>
            <a:spLocks noGrp="1" noChangeArrowheads="1"/>
          </p:cNvSpPr>
          <p:nvPr>
            <p:ph type="title"/>
          </p:nvPr>
        </p:nvSpPr>
        <p:spPr>
          <a:xfrm>
            <a:off x="1976021" y="251556"/>
            <a:ext cx="7772400" cy="1143000"/>
          </a:xfrm>
        </p:spPr>
        <p:txBody>
          <a:bodyPr anchor="t" anchorCtr="0"/>
          <a:lstStyle/>
          <a:p>
            <a:r>
              <a:rPr lang="en-US" dirty="0"/>
              <a:t>System Quality Attributes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B76410-190A-A14B-A9E6-59BBAE36A010}"/>
              </a:ext>
            </a:extLst>
          </p:cNvPr>
          <p:cNvSpPr txBox="1"/>
          <p:nvPr/>
        </p:nvSpPr>
        <p:spPr>
          <a:xfrm>
            <a:off x="1980845" y="966032"/>
            <a:ext cx="5112297" cy="25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Ref: https://</a:t>
            </a:r>
            <a:r>
              <a:rPr lang="en-US" sz="1200" dirty="0" err="1"/>
              <a:t>en.wikipedia.org</a:t>
            </a:r>
            <a:r>
              <a:rPr lang="en-US" sz="1200" dirty="0"/>
              <a:t>/wiki/</a:t>
            </a:r>
            <a:r>
              <a:rPr lang="en-US" sz="1200" dirty="0" err="1"/>
              <a:t>List_of_system_quality_attributes</a:t>
            </a:r>
            <a:endParaRPr lang="en-US" sz="12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B168B50-5E4D-3E4B-AEC1-9980857F95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2242" y="251556"/>
            <a:ext cx="1668914" cy="142895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C522C63-CBD5-804A-B2A5-5A9C93107908}"/>
              </a:ext>
            </a:extLst>
          </p:cNvPr>
          <p:cNvSpPr txBox="1"/>
          <p:nvPr/>
        </p:nvSpPr>
        <p:spPr>
          <a:xfrm>
            <a:off x="2020748" y="1947861"/>
            <a:ext cx="8610600" cy="5923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Although there are many quality attributes, certain ones tend to appear again and again that impact the design and architecture of systems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3DF6EBF-FF10-0941-B421-736E75C6E22C}"/>
              </a:ext>
            </a:extLst>
          </p:cNvPr>
          <p:cNvSpPr txBox="1"/>
          <p:nvPr/>
        </p:nvSpPr>
        <p:spPr>
          <a:xfrm>
            <a:off x="2362201" y="3079036"/>
            <a:ext cx="8610600" cy="2337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5" indent="-342905">
              <a:buFont typeface="Arial" panose="020B0604020202020204" pitchFamily="34" charset="0"/>
              <a:buChar char="•"/>
            </a:pPr>
            <a:r>
              <a:rPr lang="en-US" dirty="0"/>
              <a:t>Modularity</a:t>
            </a:r>
          </a:p>
          <a:p>
            <a:pPr marL="342905" indent="-342905">
              <a:buFont typeface="Arial" panose="020B0604020202020204" pitchFamily="34" charset="0"/>
              <a:buChar char="•"/>
            </a:pPr>
            <a:r>
              <a:rPr lang="en-US" dirty="0"/>
              <a:t>Maintainability</a:t>
            </a:r>
          </a:p>
          <a:p>
            <a:pPr marL="342905" indent="-342905">
              <a:buFont typeface="Arial" panose="020B0604020202020204" pitchFamily="34" charset="0"/>
              <a:buChar char="•"/>
            </a:pPr>
            <a:r>
              <a:rPr lang="en-US" dirty="0"/>
              <a:t>Testability</a:t>
            </a:r>
          </a:p>
          <a:p>
            <a:pPr marL="342905" indent="-342905">
              <a:buFont typeface="Arial" panose="020B0604020202020204" pitchFamily="34" charset="0"/>
              <a:buChar char="•"/>
            </a:pPr>
            <a:r>
              <a:rPr lang="en-US" dirty="0"/>
              <a:t>Availability</a:t>
            </a:r>
          </a:p>
          <a:p>
            <a:pPr marL="342905" indent="-342905">
              <a:buFont typeface="Arial" panose="020B0604020202020204" pitchFamily="34" charset="0"/>
              <a:buChar char="•"/>
            </a:pPr>
            <a:r>
              <a:rPr lang="en-US" dirty="0" err="1"/>
              <a:t>Deployability</a:t>
            </a:r>
            <a:endParaRPr lang="en-US" dirty="0"/>
          </a:p>
          <a:p>
            <a:pPr marL="342905" indent="-342905">
              <a:buFont typeface="Arial" panose="020B0604020202020204" pitchFamily="34" charset="0"/>
              <a:buChar char="•"/>
            </a:pPr>
            <a:r>
              <a:rPr lang="en-US" dirty="0"/>
              <a:t>Reliability</a:t>
            </a:r>
          </a:p>
          <a:p>
            <a:pPr marL="342905" indent="-342905">
              <a:buFont typeface="Arial" panose="020B0604020202020204" pitchFamily="34" charset="0"/>
              <a:buChar char="•"/>
            </a:pPr>
            <a:r>
              <a:rPr lang="en-US" dirty="0"/>
              <a:t>Scalability</a:t>
            </a:r>
          </a:p>
          <a:p>
            <a:pPr marL="342905" indent="-342905">
              <a:buFont typeface="Arial" panose="020B0604020202020204" pitchFamily="34" charset="0"/>
              <a:buChar char="•"/>
            </a:pPr>
            <a:r>
              <a:rPr lang="en-US" dirty="0"/>
              <a:t>Evolvability</a:t>
            </a:r>
          </a:p>
          <a:p>
            <a:pPr marL="342905" indent="-342905">
              <a:buFont typeface="Arial" panose="020B0604020202020204" pitchFamily="34" charset="0"/>
              <a:buChar char="•"/>
            </a:pPr>
            <a:r>
              <a:rPr lang="en-US" dirty="0"/>
              <a:t>Affordability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36C66B-1917-2D44-BD18-9425D765AE7F}"/>
              </a:ext>
            </a:extLst>
          </p:cNvPr>
          <p:cNvSpPr txBox="1"/>
          <p:nvPr/>
        </p:nvSpPr>
        <p:spPr>
          <a:xfrm rot="5400000">
            <a:off x="4148675" y="4128082"/>
            <a:ext cx="2258119" cy="3430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++ FEASIBILITY ++</a:t>
            </a:r>
          </a:p>
        </p:txBody>
      </p:sp>
    </p:spTree>
    <p:extLst>
      <p:ext uri="{BB962C8B-B14F-4D97-AF65-F5344CB8AC3E}">
        <p14:creationId xmlns:p14="http://schemas.microsoft.com/office/powerpoint/2010/main" val="36542125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077201" y="6400800"/>
            <a:ext cx="1905000" cy="457200"/>
          </a:xfrm>
        </p:spPr>
        <p:txBody>
          <a:bodyPr/>
          <a:lstStyle/>
          <a:p>
            <a:fld id="{FB52F525-320B-DF46-8204-EAFC07CB6EDC}" type="slidenum">
              <a:rPr lang="en-US"/>
              <a:pPr/>
              <a:t>9</a:t>
            </a:fld>
            <a:endParaRPr lang="en-US"/>
          </a:p>
        </p:txBody>
      </p:sp>
      <p:sp>
        <p:nvSpPr>
          <p:cNvPr id="475138" name="Rectangle 2"/>
          <p:cNvSpPr>
            <a:spLocks noGrp="1" noChangeArrowheads="1"/>
          </p:cNvSpPr>
          <p:nvPr>
            <p:ph type="title"/>
          </p:nvPr>
        </p:nvSpPr>
        <p:spPr>
          <a:xfrm>
            <a:off x="451104" y="251556"/>
            <a:ext cx="11082527" cy="1143000"/>
          </a:xfrm>
        </p:spPr>
        <p:txBody>
          <a:bodyPr anchor="t" anchorCtr="0"/>
          <a:lstStyle/>
          <a:p>
            <a:r>
              <a:rPr lang="en-US" dirty="0"/>
              <a:t>Blockchain Demo – Quality Attributes and Architecture &amp; Design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876A71A-6C6D-184C-9BD9-FABBF45AA710}"/>
              </a:ext>
            </a:extLst>
          </p:cNvPr>
          <p:cNvSpPr/>
          <p:nvPr/>
        </p:nvSpPr>
        <p:spPr bwMode="auto">
          <a:xfrm>
            <a:off x="4343400" y="1524000"/>
            <a:ext cx="5715000" cy="48006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11" eaLnBrk="1" hangingPunct="1">
              <a:lnSpc>
                <a:spcPct val="100000"/>
              </a:lnSpc>
            </a:pPr>
            <a:endParaRPr lang="en-US" sz="2400" b="0">
              <a:latin typeface="Tahoma" charset="0"/>
              <a:ea typeface="ＭＳ Ｐゴシック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777356-6BAE-3846-9174-D3F821B566C4}"/>
              </a:ext>
            </a:extLst>
          </p:cNvPr>
          <p:cNvSpPr txBox="1"/>
          <p:nvPr/>
        </p:nvSpPr>
        <p:spPr>
          <a:xfrm>
            <a:off x="6501208" y="1551800"/>
            <a:ext cx="1454244" cy="3430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Kubernetes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A7FD5BE-F3CF-5748-AEE0-23C05FA255B0}"/>
              </a:ext>
            </a:extLst>
          </p:cNvPr>
          <p:cNvSpPr/>
          <p:nvPr/>
        </p:nvSpPr>
        <p:spPr bwMode="auto">
          <a:xfrm>
            <a:off x="7924801" y="2007002"/>
            <a:ext cx="1253096" cy="736199"/>
          </a:xfrm>
          <a:prstGeom prst="rect">
            <a:avLst/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11" eaLnBrk="1" hangingPunct="1">
              <a:lnSpc>
                <a:spcPct val="100000"/>
              </a:lnSpc>
            </a:pPr>
            <a:endParaRPr lang="en-US" sz="2400" b="0">
              <a:latin typeface="Tahoma" charset="0"/>
              <a:ea typeface="ＭＳ Ｐゴシック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6272A6F-A566-0E4C-A4B2-A230B5C326A2}"/>
              </a:ext>
            </a:extLst>
          </p:cNvPr>
          <p:cNvSpPr txBox="1"/>
          <p:nvPr/>
        </p:nvSpPr>
        <p:spPr>
          <a:xfrm>
            <a:off x="7995984" y="1991380"/>
            <a:ext cx="1138453" cy="4812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Blockchain</a:t>
            </a:r>
            <a:br>
              <a:rPr lang="en-US" sz="1400" dirty="0">
                <a:solidFill>
                  <a:srgbClr val="FFFF00"/>
                </a:solidFill>
              </a:rPr>
            </a:br>
            <a:r>
              <a:rPr lang="en-US" sz="1400" dirty="0">
                <a:solidFill>
                  <a:srgbClr val="FFFF00"/>
                </a:solidFill>
              </a:rPr>
              <a:t>UI Pod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0FD84DA-3E17-184F-8322-B9ACFA5A25D0}"/>
              </a:ext>
            </a:extLst>
          </p:cNvPr>
          <p:cNvSpPr/>
          <p:nvPr/>
        </p:nvSpPr>
        <p:spPr bwMode="auto">
          <a:xfrm>
            <a:off x="7924801" y="2817157"/>
            <a:ext cx="1253096" cy="736199"/>
          </a:xfrm>
          <a:prstGeom prst="rect">
            <a:avLst/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11" eaLnBrk="1" hangingPunct="1">
              <a:lnSpc>
                <a:spcPct val="100000"/>
              </a:lnSpc>
            </a:pPr>
            <a:endParaRPr lang="en-US" sz="2400" b="0">
              <a:latin typeface="Tahoma" charset="0"/>
              <a:ea typeface="ＭＳ Ｐゴシック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2E3E83-BF44-4D40-A777-D49BFA6AFD6E}"/>
              </a:ext>
            </a:extLst>
          </p:cNvPr>
          <p:cNvSpPr txBox="1"/>
          <p:nvPr/>
        </p:nvSpPr>
        <p:spPr>
          <a:xfrm>
            <a:off x="7836488" y="2923645"/>
            <a:ext cx="1457450" cy="4812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err="1">
                <a:solidFill>
                  <a:srgbClr val="FFFF00"/>
                </a:solidFill>
              </a:rPr>
              <a:t>GoLang</a:t>
            </a:r>
            <a:r>
              <a:rPr lang="en-US" sz="1400" dirty="0">
                <a:solidFill>
                  <a:srgbClr val="FFFF00"/>
                </a:solidFill>
              </a:rPr>
              <a:t> Solver</a:t>
            </a:r>
            <a:br>
              <a:rPr lang="en-US" sz="1400" dirty="0">
                <a:solidFill>
                  <a:srgbClr val="FFFF00"/>
                </a:solidFill>
              </a:rPr>
            </a:br>
            <a:r>
              <a:rPr lang="en-US" sz="1400" dirty="0">
                <a:solidFill>
                  <a:srgbClr val="FFFF00"/>
                </a:solidFill>
              </a:rPr>
              <a:t>API Pod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9E4D08D-F9D1-DC46-9328-CE9F05DEDF79}"/>
              </a:ext>
            </a:extLst>
          </p:cNvPr>
          <p:cNvSpPr/>
          <p:nvPr/>
        </p:nvSpPr>
        <p:spPr bwMode="auto">
          <a:xfrm>
            <a:off x="7915657" y="3627312"/>
            <a:ext cx="1253096" cy="736199"/>
          </a:xfrm>
          <a:prstGeom prst="rect">
            <a:avLst/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11" eaLnBrk="1" hangingPunct="1">
              <a:lnSpc>
                <a:spcPct val="100000"/>
              </a:lnSpc>
            </a:pPr>
            <a:endParaRPr lang="en-US" sz="2400" b="0">
              <a:latin typeface="Tahoma" charset="0"/>
              <a:ea typeface="ＭＳ Ｐゴシック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A33C5A5-86E3-B146-830E-AC4E9CDC9836}"/>
              </a:ext>
            </a:extLst>
          </p:cNvPr>
          <p:cNvSpPr txBox="1"/>
          <p:nvPr/>
        </p:nvSpPr>
        <p:spPr>
          <a:xfrm>
            <a:off x="7905090" y="3733801"/>
            <a:ext cx="1301958" cy="4812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NODE Solver</a:t>
            </a:r>
            <a:br>
              <a:rPr lang="en-US" sz="1400" dirty="0">
                <a:solidFill>
                  <a:srgbClr val="FFFF00"/>
                </a:solidFill>
              </a:rPr>
            </a:br>
            <a:r>
              <a:rPr lang="en-US" sz="1400" dirty="0">
                <a:solidFill>
                  <a:srgbClr val="FFFF00"/>
                </a:solidFill>
              </a:rPr>
              <a:t>API Pod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15E3466-080C-0648-BB2E-11E3EAD72452}"/>
              </a:ext>
            </a:extLst>
          </p:cNvPr>
          <p:cNvSpPr/>
          <p:nvPr/>
        </p:nvSpPr>
        <p:spPr bwMode="auto">
          <a:xfrm>
            <a:off x="7906513" y="4437467"/>
            <a:ext cx="1253096" cy="736199"/>
          </a:xfrm>
          <a:prstGeom prst="rect">
            <a:avLst/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11" eaLnBrk="1" hangingPunct="1">
              <a:lnSpc>
                <a:spcPct val="100000"/>
              </a:lnSpc>
            </a:pPr>
            <a:endParaRPr lang="en-US" sz="2400" b="0">
              <a:latin typeface="Tahoma" charset="0"/>
              <a:ea typeface="ＭＳ Ｐゴシック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E16D358-CAF8-9641-A3C3-0F626D20B0D5}"/>
              </a:ext>
            </a:extLst>
          </p:cNvPr>
          <p:cNvSpPr txBox="1"/>
          <p:nvPr/>
        </p:nvSpPr>
        <p:spPr>
          <a:xfrm>
            <a:off x="7902359" y="4543956"/>
            <a:ext cx="1289135" cy="4812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Kotlin Solver</a:t>
            </a:r>
            <a:br>
              <a:rPr lang="en-US" sz="1400" dirty="0">
                <a:solidFill>
                  <a:srgbClr val="FFFF00"/>
                </a:solidFill>
              </a:rPr>
            </a:br>
            <a:r>
              <a:rPr lang="en-US" sz="1400" dirty="0">
                <a:solidFill>
                  <a:srgbClr val="FFFF00"/>
                </a:solidFill>
              </a:rPr>
              <a:t>API Pod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476A63B-1D2E-DC46-A5DC-8041550D2B6D}"/>
              </a:ext>
            </a:extLst>
          </p:cNvPr>
          <p:cNvSpPr/>
          <p:nvPr/>
        </p:nvSpPr>
        <p:spPr bwMode="auto">
          <a:xfrm>
            <a:off x="7897369" y="5247623"/>
            <a:ext cx="1253096" cy="736199"/>
          </a:xfrm>
          <a:prstGeom prst="rect">
            <a:avLst/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11" eaLnBrk="1" hangingPunct="1">
              <a:lnSpc>
                <a:spcPct val="100000"/>
              </a:lnSpc>
            </a:pPr>
            <a:endParaRPr lang="en-US" sz="2400" b="0">
              <a:latin typeface="Tahoma" charset="0"/>
              <a:ea typeface="ＭＳ Ｐゴシック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E5EA981-6C09-9A4A-BAD6-16086D1F92F8}"/>
              </a:ext>
            </a:extLst>
          </p:cNvPr>
          <p:cNvSpPr txBox="1"/>
          <p:nvPr/>
        </p:nvSpPr>
        <p:spPr>
          <a:xfrm>
            <a:off x="7902029" y="5354110"/>
            <a:ext cx="1271502" cy="4812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RUST Solver</a:t>
            </a:r>
            <a:br>
              <a:rPr lang="en-US" sz="1400" dirty="0">
                <a:solidFill>
                  <a:srgbClr val="FFFF00"/>
                </a:solidFill>
              </a:rPr>
            </a:br>
            <a:r>
              <a:rPr lang="en-US" sz="1400" dirty="0">
                <a:solidFill>
                  <a:srgbClr val="FFFF00"/>
                </a:solidFill>
              </a:rPr>
              <a:t>API Pod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EC22B13-89C1-8C48-8FC9-2F64EB723B6A}"/>
              </a:ext>
            </a:extLst>
          </p:cNvPr>
          <p:cNvSpPr/>
          <p:nvPr/>
        </p:nvSpPr>
        <p:spPr bwMode="auto">
          <a:xfrm>
            <a:off x="6372028" y="2057402"/>
            <a:ext cx="1253096" cy="736199"/>
          </a:xfrm>
          <a:prstGeom prst="rect">
            <a:avLst/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11" eaLnBrk="1" hangingPunct="1">
              <a:lnSpc>
                <a:spcPct val="100000"/>
              </a:lnSpc>
            </a:pPr>
            <a:endParaRPr lang="en-US" sz="2400" b="0">
              <a:latin typeface="Tahoma" charset="0"/>
              <a:ea typeface="ＭＳ Ｐゴシック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5EA9406-53B7-E64D-995E-7F0CC7E811CE}"/>
              </a:ext>
            </a:extLst>
          </p:cNvPr>
          <p:cNvSpPr txBox="1"/>
          <p:nvPr/>
        </p:nvSpPr>
        <p:spPr>
          <a:xfrm>
            <a:off x="6443212" y="2163889"/>
            <a:ext cx="1138453" cy="4812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Blockchain</a:t>
            </a:r>
            <a:br>
              <a:rPr lang="en-US" sz="1400" dirty="0">
                <a:solidFill>
                  <a:srgbClr val="FFFF00"/>
                </a:solidFill>
              </a:rPr>
            </a:br>
            <a:r>
              <a:rPr lang="en-US" sz="1400" dirty="0">
                <a:solidFill>
                  <a:srgbClr val="FFFF00"/>
                </a:solidFill>
              </a:rPr>
              <a:t>UI Service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E91FD88-6B37-5647-A307-7438DDF0BCD0}"/>
              </a:ext>
            </a:extLst>
          </p:cNvPr>
          <p:cNvSpPr/>
          <p:nvPr/>
        </p:nvSpPr>
        <p:spPr bwMode="auto">
          <a:xfrm>
            <a:off x="6372028" y="2867556"/>
            <a:ext cx="1253096" cy="736199"/>
          </a:xfrm>
          <a:prstGeom prst="rect">
            <a:avLst/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11" eaLnBrk="1" hangingPunct="1">
              <a:lnSpc>
                <a:spcPct val="100000"/>
              </a:lnSpc>
            </a:pPr>
            <a:endParaRPr lang="en-US" sz="2400" b="0">
              <a:latin typeface="Tahoma" charset="0"/>
              <a:ea typeface="ＭＳ Ｐゴシック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E38342C-A92C-A24B-907A-563114DFA29D}"/>
              </a:ext>
            </a:extLst>
          </p:cNvPr>
          <p:cNvSpPr txBox="1"/>
          <p:nvPr/>
        </p:nvSpPr>
        <p:spPr>
          <a:xfrm>
            <a:off x="6283716" y="2974044"/>
            <a:ext cx="1457450" cy="4812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err="1">
                <a:solidFill>
                  <a:srgbClr val="FFFF00"/>
                </a:solidFill>
              </a:rPr>
              <a:t>GoLang</a:t>
            </a:r>
            <a:r>
              <a:rPr lang="en-US" sz="1400" dirty="0">
                <a:solidFill>
                  <a:srgbClr val="FFFF00"/>
                </a:solidFill>
              </a:rPr>
              <a:t> Solver</a:t>
            </a:r>
            <a:br>
              <a:rPr lang="en-US" sz="1400" dirty="0">
                <a:solidFill>
                  <a:srgbClr val="FFFF00"/>
                </a:solidFill>
              </a:rPr>
            </a:br>
            <a:r>
              <a:rPr lang="en-US" sz="1400" dirty="0">
                <a:solidFill>
                  <a:srgbClr val="FFFF00"/>
                </a:solidFill>
              </a:rPr>
              <a:t>Service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FBD632A-9BFF-0D40-A176-52651CB5672B}"/>
              </a:ext>
            </a:extLst>
          </p:cNvPr>
          <p:cNvSpPr/>
          <p:nvPr/>
        </p:nvSpPr>
        <p:spPr bwMode="auto">
          <a:xfrm>
            <a:off x="6362884" y="3677711"/>
            <a:ext cx="1253096" cy="736199"/>
          </a:xfrm>
          <a:prstGeom prst="rect">
            <a:avLst/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11" eaLnBrk="1" hangingPunct="1">
              <a:lnSpc>
                <a:spcPct val="100000"/>
              </a:lnSpc>
            </a:pPr>
            <a:endParaRPr lang="en-US" sz="2400" b="0">
              <a:latin typeface="Tahoma" charset="0"/>
              <a:ea typeface="ＭＳ Ｐゴシック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379A51B-2D62-9A4E-8FD3-7B9E828AE422}"/>
              </a:ext>
            </a:extLst>
          </p:cNvPr>
          <p:cNvSpPr txBox="1"/>
          <p:nvPr/>
        </p:nvSpPr>
        <p:spPr>
          <a:xfrm>
            <a:off x="6352318" y="3784200"/>
            <a:ext cx="1301958" cy="4812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NODE Solver</a:t>
            </a:r>
            <a:br>
              <a:rPr lang="en-US" sz="1400" dirty="0">
                <a:solidFill>
                  <a:srgbClr val="FFFF00"/>
                </a:solidFill>
              </a:rPr>
            </a:br>
            <a:r>
              <a:rPr lang="en-US" sz="1400" dirty="0">
                <a:solidFill>
                  <a:srgbClr val="FFFF00"/>
                </a:solidFill>
              </a:rPr>
              <a:t>Service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0601CF5-5C20-EE46-8BB1-2A6EB3540128}"/>
              </a:ext>
            </a:extLst>
          </p:cNvPr>
          <p:cNvSpPr/>
          <p:nvPr/>
        </p:nvSpPr>
        <p:spPr bwMode="auto">
          <a:xfrm>
            <a:off x="6353740" y="4487866"/>
            <a:ext cx="1253096" cy="736199"/>
          </a:xfrm>
          <a:prstGeom prst="rect">
            <a:avLst/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11" eaLnBrk="1" hangingPunct="1">
              <a:lnSpc>
                <a:spcPct val="100000"/>
              </a:lnSpc>
            </a:pPr>
            <a:endParaRPr lang="en-US" sz="2400" b="0">
              <a:latin typeface="Tahoma" charset="0"/>
              <a:ea typeface="ＭＳ Ｐゴシック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5C4F568-A407-804B-BB95-46392711185E}"/>
              </a:ext>
            </a:extLst>
          </p:cNvPr>
          <p:cNvSpPr txBox="1"/>
          <p:nvPr/>
        </p:nvSpPr>
        <p:spPr>
          <a:xfrm>
            <a:off x="6349586" y="4594355"/>
            <a:ext cx="1289135" cy="4812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Kotlin Solver</a:t>
            </a:r>
            <a:br>
              <a:rPr lang="en-US" sz="1400" dirty="0">
                <a:solidFill>
                  <a:srgbClr val="FFFF00"/>
                </a:solidFill>
              </a:rPr>
            </a:br>
            <a:r>
              <a:rPr lang="en-US" sz="1400" dirty="0">
                <a:solidFill>
                  <a:srgbClr val="FFFF00"/>
                </a:solidFill>
              </a:rPr>
              <a:t>Service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8539CCD-A4EF-9349-AD60-8117D99207C7}"/>
              </a:ext>
            </a:extLst>
          </p:cNvPr>
          <p:cNvSpPr/>
          <p:nvPr/>
        </p:nvSpPr>
        <p:spPr bwMode="auto">
          <a:xfrm>
            <a:off x="6344596" y="5298022"/>
            <a:ext cx="1253096" cy="736199"/>
          </a:xfrm>
          <a:prstGeom prst="rect">
            <a:avLst/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11" eaLnBrk="1" hangingPunct="1">
              <a:lnSpc>
                <a:spcPct val="100000"/>
              </a:lnSpc>
            </a:pPr>
            <a:endParaRPr lang="en-US" sz="2400" b="0">
              <a:latin typeface="Tahoma" charset="0"/>
              <a:ea typeface="ＭＳ Ｐゴシック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74CBBDA-2667-C54C-8C0A-F403B4969151}"/>
              </a:ext>
            </a:extLst>
          </p:cNvPr>
          <p:cNvSpPr txBox="1"/>
          <p:nvPr/>
        </p:nvSpPr>
        <p:spPr>
          <a:xfrm>
            <a:off x="6349257" y="5404509"/>
            <a:ext cx="1271502" cy="4812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RUST Solver</a:t>
            </a:r>
            <a:br>
              <a:rPr lang="en-US" sz="1400" dirty="0">
                <a:solidFill>
                  <a:srgbClr val="FFFF00"/>
                </a:solidFill>
              </a:rPr>
            </a:br>
            <a:r>
              <a:rPr lang="en-US" sz="1400" dirty="0">
                <a:solidFill>
                  <a:srgbClr val="FFFF00"/>
                </a:solidFill>
              </a:rPr>
              <a:t>Service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6CCB767-011E-E740-9C0E-3280F2BA008F}"/>
              </a:ext>
            </a:extLst>
          </p:cNvPr>
          <p:cNvCxnSpPr>
            <a:stCxn id="23" idx="3"/>
            <a:endCxn id="13" idx="1"/>
          </p:cNvCxnSpPr>
          <p:nvPr/>
        </p:nvCxnSpPr>
        <p:spPr bwMode="auto">
          <a:xfrm flipV="1">
            <a:off x="7625124" y="2375102"/>
            <a:ext cx="299676" cy="5039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F1D526B0-BA23-A448-BA7B-B04C9F94A7DB}"/>
              </a:ext>
            </a:extLst>
          </p:cNvPr>
          <p:cNvCxnSpPr>
            <a:cxnSpLocks/>
            <a:stCxn id="28" idx="3"/>
            <a:endCxn id="17" idx="1"/>
          </p:cNvCxnSpPr>
          <p:nvPr/>
        </p:nvCxnSpPr>
        <p:spPr bwMode="auto">
          <a:xfrm flipV="1">
            <a:off x="7654276" y="3995412"/>
            <a:ext cx="261381" cy="2939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51839D17-B1BC-3245-A530-A92A7FB1E0F5}"/>
              </a:ext>
            </a:extLst>
          </p:cNvPr>
          <p:cNvCxnSpPr>
            <a:cxnSpLocks/>
            <a:stCxn id="29" idx="3"/>
            <a:endCxn id="19" idx="1"/>
          </p:cNvCxnSpPr>
          <p:nvPr/>
        </p:nvCxnSpPr>
        <p:spPr bwMode="auto">
          <a:xfrm flipV="1">
            <a:off x="7606836" y="4805567"/>
            <a:ext cx="299676" cy="5039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7EB8E615-3028-344C-BB59-E0F32659FF1F}"/>
              </a:ext>
            </a:extLst>
          </p:cNvPr>
          <p:cNvCxnSpPr>
            <a:cxnSpLocks/>
            <a:stCxn id="31" idx="3"/>
            <a:endCxn id="21" idx="1"/>
          </p:cNvCxnSpPr>
          <p:nvPr/>
        </p:nvCxnSpPr>
        <p:spPr bwMode="auto">
          <a:xfrm flipV="1">
            <a:off x="7597692" y="5615723"/>
            <a:ext cx="299676" cy="5039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ED7ED7A8-B41E-8741-82E1-D72BE3472304}"/>
              </a:ext>
            </a:extLst>
          </p:cNvPr>
          <p:cNvCxnSpPr>
            <a:cxnSpLocks/>
            <a:endCxn id="16" idx="1"/>
          </p:cNvCxnSpPr>
          <p:nvPr/>
        </p:nvCxnSpPr>
        <p:spPr bwMode="auto">
          <a:xfrm flipV="1">
            <a:off x="7523667" y="3164256"/>
            <a:ext cx="312821" cy="1123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2742911A-8812-274B-A191-B6AEF43F85EE}"/>
              </a:ext>
            </a:extLst>
          </p:cNvPr>
          <p:cNvSpPr/>
          <p:nvPr/>
        </p:nvSpPr>
        <p:spPr bwMode="auto">
          <a:xfrm rot="16200000">
            <a:off x="2815796" y="3816767"/>
            <a:ext cx="3973658" cy="461246"/>
          </a:xfrm>
          <a:prstGeom prst="rect">
            <a:avLst/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11" eaLnBrk="1" hangingPunct="1">
              <a:lnSpc>
                <a:spcPct val="100000"/>
              </a:lnSpc>
            </a:pPr>
            <a:endParaRPr lang="en-US" sz="2400" b="0">
              <a:latin typeface="Tahoma" charset="0"/>
              <a:ea typeface="ＭＳ Ｐゴシック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46FD5EC-B9DF-764E-87E2-A72E77AF9227}"/>
              </a:ext>
            </a:extLst>
          </p:cNvPr>
          <p:cNvSpPr txBox="1"/>
          <p:nvPr/>
        </p:nvSpPr>
        <p:spPr>
          <a:xfrm rot="16200000">
            <a:off x="2880311" y="3900567"/>
            <a:ext cx="3973658" cy="287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HA Proxy Ingress Controller</a:t>
            </a: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F5C6C612-BFC5-B945-8A01-F97B546D1546}"/>
              </a:ext>
            </a:extLst>
          </p:cNvPr>
          <p:cNvCxnSpPr>
            <a:cxnSpLocks/>
            <a:stCxn id="52" idx="2"/>
            <a:endCxn id="23" idx="1"/>
          </p:cNvCxnSpPr>
          <p:nvPr/>
        </p:nvCxnSpPr>
        <p:spPr bwMode="auto">
          <a:xfrm flipV="1">
            <a:off x="5033248" y="2425500"/>
            <a:ext cx="1338780" cy="162189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00CCBF9B-B13E-354D-B2DF-691BB302D117}"/>
              </a:ext>
            </a:extLst>
          </p:cNvPr>
          <p:cNvCxnSpPr>
            <a:cxnSpLocks/>
            <a:stCxn id="52" idx="2"/>
            <a:endCxn id="26" idx="1"/>
          </p:cNvCxnSpPr>
          <p:nvPr/>
        </p:nvCxnSpPr>
        <p:spPr bwMode="auto">
          <a:xfrm flipV="1">
            <a:off x="5033248" y="3214655"/>
            <a:ext cx="1250468" cy="83273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83D1D9C2-AB32-B54D-8906-51F29AF0D8C0}"/>
              </a:ext>
            </a:extLst>
          </p:cNvPr>
          <p:cNvCxnSpPr>
            <a:cxnSpLocks/>
            <a:stCxn id="53" idx="2"/>
          </p:cNvCxnSpPr>
          <p:nvPr/>
        </p:nvCxnSpPr>
        <p:spPr bwMode="auto">
          <a:xfrm>
            <a:off x="5010802" y="4044229"/>
            <a:ext cx="1337578" cy="158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D5F9C390-1043-124D-AEC5-195E5CE5DFE4}"/>
              </a:ext>
            </a:extLst>
          </p:cNvPr>
          <p:cNvCxnSpPr>
            <a:cxnSpLocks/>
            <a:stCxn id="53" idx="2"/>
            <a:endCxn id="29" idx="1"/>
          </p:cNvCxnSpPr>
          <p:nvPr/>
        </p:nvCxnSpPr>
        <p:spPr bwMode="auto">
          <a:xfrm>
            <a:off x="5010802" y="4044229"/>
            <a:ext cx="1342938" cy="81173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8B354DAF-FACE-B445-A444-E21CC7BD15C8}"/>
              </a:ext>
            </a:extLst>
          </p:cNvPr>
          <p:cNvCxnSpPr>
            <a:cxnSpLocks/>
          </p:cNvCxnSpPr>
          <p:nvPr/>
        </p:nvCxnSpPr>
        <p:spPr bwMode="auto">
          <a:xfrm>
            <a:off x="5021030" y="4044229"/>
            <a:ext cx="1332711" cy="81173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4842D8AD-F2A9-E94F-B967-9F00BE0AE328}"/>
              </a:ext>
            </a:extLst>
          </p:cNvPr>
          <p:cNvCxnSpPr>
            <a:cxnSpLocks/>
          </p:cNvCxnSpPr>
          <p:nvPr/>
        </p:nvCxnSpPr>
        <p:spPr bwMode="auto">
          <a:xfrm>
            <a:off x="5021030" y="4044229"/>
            <a:ext cx="1332711" cy="81173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608D2F35-ECCE-4046-A510-92E356F19B95}"/>
              </a:ext>
            </a:extLst>
          </p:cNvPr>
          <p:cNvCxnSpPr>
            <a:cxnSpLocks/>
            <a:stCxn id="53" idx="2"/>
            <a:endCxn id="31" idx="1"/>
          </p:cNvCxnSpPr>
          <p:nvPr/>
        </p:nvCxnSpPr>
        <p:spPr bwMode="auto">
          <a:xfrm>
            <a:off x="5010802" y="4044229"/>
            <a:ext cx="1333794" cy="162189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71" name="Rectangle 70">
            <a:extLst>
              <a:ext uri="{FF2B5EF4-FFF2-40B4-BE49-F238E27FC236}">
                <a16:creationId xmlns:a16="http://schemas.microsoft.com/office/drawing/2014/main" id="{2DE53C60-F910-F04D-B472-8D63B05DDABB}"/>
              </a:ext>
            </a:extLst>
          </p:cNvPr>
          <p:cNvSpPr/>
          <p:nvPr/>
        </p:nvSpPr>
        <p:spPr bwMode="auto">
          <a:xfrm>
            <a:off x="1759810" y="3204045"/>
            <a:ext cx="1782785" cy="1468635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11" eaLnBrk="1" hangingPunct="1">
              <a:lnSpc>
                <a:spcPct val="100000"/>
              </a:lnSpc>
            </a:pPr>
            <a:endParaRPr lang="en-US" sz="2400" b="0">
              <a:latin typeface="Tahoma" charset="0"/>
              <a:ea typeface="ＭＳ Ｐゴシック" charset="0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7A2BF81E-6065-E94E-8F6C-96DAF475FCE2}"/>
              </a:ext>
            </a:extLst>
          </p:cNvPr>
          <p:cNvSpPr txBox="1"/>
          <p:nvPr/>
        </p:nvSpPr>
        <p:spPr>
          <a:xfrm>
            <a:off x="2009840" y="3661633"/>
            <a:ext cx="1107996" cy="3430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Browser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B98DE1AC-5EB2-0648-BD91-1EEE2D64F6A1}"/>
              </a:ext>
            </a:extLst>
          </p:cNvPr>
          <p:cNvCxnSpPr>
            <a:cxnSpLocks/>
            <a:stCxn id="71" idx="3"/>
          </p:cNvCxnSpPr>
          <p:nvPr/>
        </p:nvCxnSpPr>
        <p:spPr bwMode="auto">
          <a:xfrm>
            <a:off x="3542595" y="3938363"/>
            <a:ext cx="1024045" cy="10586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76" name="Rectangle 75">
            <a:extLst>
              <a:ext uri="{FF2B5EF4-FFF2-40B4-BE49-F238E27FC236}">
                <a16:creationId xmlns:a16="http://schemas.microsoft.com/office/drawing/2014/main" id="{CA77F555-6A6B-BE45-A14B-FC5642D2B711}"/>
              </a:ext>
            </a:extLst>
          </p:cNvPr>
          <p:cNvSpPr/>
          <p:nvPr/>
        </p:nvSpPr>
        <p:spPr bwMode="auto">
          <a:xfrm>
            <a:off x="7906513" y="2492887"/>
            <a:ext cx="1253096" cy="223874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defTabSz="914411" eaLnBrk="1" hangingPunct="1">
              <a:lnSpc>
                <a:spcPct val="100000"/>
              </a:lnSpc>
            </a:pPr>
            <a:r>
              <a:rPr lang="en-US" sz="1200" b="0" dirty="0">
                <a:latin typeface="Tahoma" charset="0"/>
                <a:ea typeface="ＭＳ Ｐゴシック" charset="0"/>
              </a:rPr>
              <a:t>container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91ADDDD2-2652-D242-B3CA-C6FDE65F7968}"/>
              </a:ext>
            </a:extLst>
          </p:cNvPr>
          <p:cNvSpPr/>
          <p:nvPr/>
        </p:nvSpPr>
        <p:spPr bwMode="auto">
          <a:xfrm>
            <a:off x="7915657" y="3340394"/>
            <a:ext cx="1253096" cy="223874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defTabSz="914411" eaLnBrk="1" hangingPunct="1">
              <a:lnSpc>
                <a:spcPct val="100000"/>
              </a:lnSpc>
            </a:pPr>
            <a:r>
              <a:rPr lang="en-US" sz="1200" b="0" dirty="0">
                <a:latin typeface="Tahoma" charset="0"/>
                <a:ea typeface="ＭＳ Ｐゴシック" charset="0"/>
              </a:rPr>
              <a:t>container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E5831D8F-42B4-4748-9D44-C611AF4D03DD}"/>
              </a:ext>
            </a:extLst>
          </p:cNvPr>
          <p:cNvSpPr/>
          <p:nvPr/>
        </p:nvSpPr>
        <p:spPr bwMode="auto">
          <a:xfrm>
            <a:off x="7924801" y="4187903"/>
            <a:ext cx="1253096" cy="223874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defTabSz="914411" eaLnBrk="1" hangingPunct="1">
              <a:lnSpc>
                <a:spcPct val="100000"/>
              </a:lnSpc>
            </a:pPr>
            <a:r>
              <a:rPr lang="en-US" sz="1200" b="0" dirty="0">
                <a:latin typeface="Tahoma" charset="0"/>
                <a:ea typeface="ＭＳ Ｐゴシック" charset="0"/>
              </a:rPr>
              <a:t>container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02925295-4A4D-7440-8027-0F87BABEC038}"/>
              </a:ext>
            </a:extLst>
          </p:cNvPr>
          <p:cNvSpPr/>
          <p:nvPr/>
        </p:nvSpPr>
        <p:spPr bwMode="auto">
          <a:xfrm>
            <a:off x="7906513" y="4959202"/>
            <a:ext cx="1253096" cy="223874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defTabSz="914411" eaLnBrk="1" hangingPunct="1">
              <a:lnSpc>
                <a:spcPct val="100000"/>
              </a:lnSpc>
            </a:pPr>
            <a:r>
              <a:rPr lang="en-US" sz="1200" b="0" dirty="0">
                <a:latin typeface="Tahoma" charset="0"/>
                <a:ea typeface="ＭＳ Ｐゴシック" charset="0"/>
              </a:rPr>
              <a:t>container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51B0919D-E138-074A-B34E-8E498B7511A3}"/>
              </a:ext>
            </a:extLst>
          </p:cNvPr>
          <p:cNvSpPr/>
          <p:nvPr/>
        </p:nvSpPr>
        <p:spPr bwMode="auto">
          <a:xfrm>
            <a:off x="7902184" y="5812306"/>
            <a:ext cx="1253096" cy="223874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defTabSz="914411" eaLnBrk="1" hangingPunct="1">
              <a:lnSpc>
                <a:spcPct val="100000"/>
              </a:lnSpc>
            </a:pPr>
            <a:r>
              <a:rPr lang="en-US" sz="1200" b="0" dirty="0">
                <a:latin typeface="Tahoma" charset="0"/>
                <a:ea typeface="ＭＳ Ｐゴシック" charset="0"/>
              </a:rPr>
              <a:t>container</a:t>
            </a:r>
          </a:p>
        </p:txBody>
      </p:sp>
      <p:sp>
        <p:nvSpPr>
          <p:cNvPr id="475149" name="TextBox 475148">
            <a:extLst>
              <a:ext uri="{FF2B5EF4-FFF2-40B4-BE49-F238E27FC236}">
                <a16:creationId xmlns:a16="http://schemas.microsoft.com/office/drawing/2014/main" id="{A15A670A-8311-E547-B3DF-FC70AF225228}"/>
              </a:ext>
            </a:extLst>
          </p:cNvPr>
          <p:cNvSpPr txBox="1"/>
          <p:nvPr/>
        </p:nvSpPr>
        <p:spPr>
          <a:xfrm rot="16200000">
            <a:off x="2941884" y="2667890"/>
            <a:ext cx="1992853" cy="3430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Localhost:30133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56D99E57-3267-8347-B60F-024ECE678D31}"/>
              </a:ext>
            </a:extLst>
          </p:cNvPr>
          <p:cNvSpPr txBox="1"/>
          <p:nvPr/>
        </p:nvSpPr>
        <p:spPr>
          <a:xfrm rot="19775140">
            <a:off x="5515055" y="3196732"/>
            <a:ext cx="760144" cy="287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/</a:t>
            </a:r>
            <a:r>
              <a:rPr lang="en-US" sz="1400" dirty="0" err="1"/>
              <a:t>api</a:t>
            </a:r>
            <a:r>
              <a:rPr lang="en-US" sz="1400" dirty="0"/>
              <a:t>/go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B6DD5BC3-23AF-EF4A-A89C-952DEF1B9A39}"/>
              </a:ext>
            </a:extLst>
          </p:cNvPr>
          <p:cNvSpPr txBox="1"/>
          <p:nvPr/>
        </p:nvSpPr>
        <p:spPr>
          <a:xfrm rot="18973988">
            <a:off x="5512235" y="2830382"/>
            <a:ext cx="234360" cy="287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/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68CF6E3C-6A83-9E4C-9EEE-843AF8FB18BE}"/>
              </a:ext>
            </a:extLst>
          </p:cNvPr>
          <p:cNvSpPr txBox="1"/>
          <p:nvPr/>
        </p:nvSpPr>
        <p:spPr>
          <a:xfrm>
            <a:off x="5394341" y="3729334"/>
            <a:ext cx="968535" cy="287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/</a:t>
            </a:r>
            <a:r>
              <a:rPr lang="en-US" sz="1400" dirty="0" err="1"/>
              <a:t>api</a:t>
            </a:r>
            <a:r>
              <a:rPr lang="en-US" sz="1400" dirty="0"/>
              <a:t>/node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7689F164-1F4E-0B47-83A7-B76048750A9E}"/>
              </a:ext>
            </a:extLst>
          </p:cNvPr>
          <p:cNvSpPr txBox="1"/>
          <p:nvPr/>
        </p:nvSpPr>
        <p:spPr>
          <a:xfrm rot="1946299">
            <a:off x="5324817" y="4242049"/>
            <a:ext cx="1018227" cy="287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/</a:t>
            </a:r>
            <a:r>
              <a:rPr lang="en-US" sz="1400" dirty="0" err="1"/>
              <a:t>api</a:t>
            </a:r>
            <a:r>
              <a:rPr lang="en-US" sz="1400" dirty="0"/>
              <a:t>/</a:t>
            </a:r>
            <a:r>
              <a:rPr lang="en-US" sz="1400" dirty="0" err="1"/>
              <a:t>kotlin</a:t>
            </a:r>
            <a:endParaRPr lang="en-US" sz="1400" dirty="0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EB1B0D0B-8F3F-014A-AFF4-47AFB6EADDCF}"/>
              </a:ext>
            </a:extLst>
          </p:cNvPr>
          <p:cNvSpPr txBox="1"/>
          <p:nvPr/>
        </p:nvSpPr>
        <p:spPr>
          <a:xfrm rot="2537272">
            <a:off x="5396397" y="4687104"/>
            <a:ext cx="880369" cy="287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/</a:t>
            </a:r>
            <a:r>
              <a:rPr lang="en-US" sz="1400" dirty="0" err="1"/>
              <a:t>api</a:t>
            </a:r>
            <a:r>
              <a:rPr lang="en-US" sz="1400" dirty="0"/>
              <a:t>/rust</a:t>
            </a:r>
          </a:p>
        </p:txBody>
      </p:sp>
    </p:spTree>
    <p:extLst>
      <p:ext uri="{BB962C8B-B14F-4D97-AF65-F5344CB8AC3E}">
        <p14:creationId xmlns:p14="http://schemas.microsoft.com/office/powerpoint/2010/main" val="9583891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spect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8011"/>
      </a:dk2>
      <a:lt2>
        <a:srgbClr val="DD0806"/>
      </a:lt2>
      <a:accent1>
        <a:srgbClr val="0000D4"/>
      </a:accent1>
      <a:accent2>
        <a:srgbClr val="02ABEA"/>
      </a:accent2>
      <a:accent3>
        <a:srgbClr val="FFFFFF"/>
      </a:accent3>
      <a:accent4>
        <a:srgbClr val="000000"/>
      </a:accent4>
      <a:accent5>
        <a:srgbClr val="AAAAE6"/>
      </a:accent5>
      <a:accent6>
        <a:srgbClr val="029BD4"/>
      </a:accent6>
      <a:hlink>
        <a:srgbClr val="F20884"/>
      </a:hlink>
      <a:folHlink>
        <a:srgbClr val="FCF305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8011"/>
      </a:dk2>
      <a:lt2>
        <a:srgbClr val="DD0806"/>
      </a:lt2>
      <a:accent1>
        <a:srgbClr val="0000D4"/>
      </a:accent1>
      <a:accent2>
        <a:srgbClr val="02ABEA"/>
      </a:accent2>
      <a:accent3>
        <a:srgbClr val="FFFFFF"/>
      </a:accent3>
      <a:accent4>
        <a:srgbClr val="000000"/>
      </a:accent4>
      <a:accent5>
        <a:srgbClr val="AAAAE6"/>
      </a:accent5>
      <a:accent6>
        <a:srgbClr val="029BD4"/>
      </a:accent6>
      <a:hlink>
        <a:srgbClr val="F20884"/>
      </a:hlink>
      <a:folHlink>
        <a:srgbClr val="FCF305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37849</TotalTime>
  <Words>4188</Words>
  <Application>Microsoft Macintosh PowerPoint</Application>
  <PresentationFormat>Widescreen</PresentationFormat>
  <Paragraphs>692</Paragraphs>
  <Slides>70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79" baseType="lpstr">
      <vt:lpstr>Arial</vt:lpstr>
      <vt:lpstr>Comic Sans MS</vt:lpstr>
      <vt:lpstr>Helvetica</vt:lpstr>
      <vt:lpstr>Noto serif</vt:lpstr>
      <vt:lpstr>Tahoma</vt:lpstr>
      <vt:lpstr>Times</vt:lpstr>
      <vt:lpstr>Verdana</vt:lpstr>
      <vt:lpstr>Wingdings</vt:lpstr>
      <vt:lpstr>Office Theme</vt:lpstr>
      <vt:lpstr>SE 577 Software Architecture   Architectural Styles  </vt:lpstr>
      <vt:lpstr>Acknowledgement</vt:lpstr>
      <vt:lpstr>Software Architecture - Ingredients</vt:lpstr>
      <vt:lpstr>Architecture as an Algorithm</vt:lpstr>
      <vt:lpstr>We can also look at this non- hierarchical… The relation between the architecture and design spaces</vt:lpstr>
      <vt:lpstr>Architecture has a broader scope than design</vt:lpstr>
      <vt:lpstr>System Quality Attributes</vt:lpstr>
      <vt:lpstr>System Quality Attributes</vt:lpstr>
      <vt:lpstr>Blockchain Demo – Quality Attributes and Architecture &amp; Design</vt:lpstr>
      <vt:lpstr>The structure of the source code should not be determined arbitrarily </vt:lpstr>
      <vt:lpstr>Starting with understanding the structure of the system</vt:lpstr>
      <vt:lpstr>Back to Architecture Basics</vt:lpstr>
      <vt:lpstr>DRAFT – Types of Architects</vt:lpstr>
      <vt:lpstr>Architecture and Design Patterns</vt:lpstr>
      <vt:lpstr>Software Architecture Landscape</vt:lpstr>
      <vt:lpstr>Remember every system has an architecture – Our first architecture pattern</vt:lpstr>
      <vt:lpstr>Another Architecture Pattern – this one a little more realistic</vt:lpstr>
      <vt:lpstr>Another Architecture Pattern – this one a little more realistic</vt:lpstr>
      <vt:lpstr>Pipe and Filter is very useful in the real world</vt:lpstr>
      <vt:lpstr>Pipe-and-Filter used as at scale data pipelines </vt:lpstr>
      <vt:lpstr>Pipe-and-Filter – Functional Programming</vt:lpstr>
      <vt:lpstr>An example of an architecture “style” – MVC (Model/View/Controller)</vt:lpstr>
      <vt:lpstr>Sidebar – Architecture Style versus Architecture Pattern?</vt:lpstr>
      <vt:lpstr>Architecture Styles</vt:lpstr>
      <vt:lpstr>Architecture decisions and design principles also influence the system structure</vt:lpstr>
      <vt:lpstr>Architecture principal example</vt:lpstr>
      <vt:lpstr>Another architecture principal example…</vt:lpstr>
      <vt:lpstr>Design principles can impact many platform and technology aspects</vt:lpstr>
      <vt:lpstr>Back to Architecture</vt:lpstr>
      <vt:lpstr>Layered Style</vt:lpstr>
      <vt:lpstr>Layered Style</vt:lpstr>
      <vt:lpstr>Pipe and Filter</vt:lpstr>
      <vt:lpstr>Pipe and Filter</vt:lpstr>
      <vt:lpstr>Microkernel Architecture Style</vt:lpstr>
      <vt:lpstr>Microkernel Architecture Style - Examples</vt:lpstr>
      <vt:lpstr>Event Architectures – Event Notification</vt:lpstr>
      <vt:lpstr>Event and Streaming Architectures</vt:lpstr>
      <vt:lpstr>Event – Event Carried State Transfer</vt:lpstr>
      <vt:lpstr>Event – Command Query Responsibility Separation</vt:lpstr>
      <vt:lpstr>Service Oriented Architecture Style</vt:lpstr>
      <vt:lpstr>Service Based Style</vt:lpstr>
      <vt:lpstr>Service Based Style - Example</vt:lpstr>
      <vt:lpstr>Microservice Architecture</vt:lpstr>
      <vt:lpstr>Space-Based Architecture (aka Cloud)</vt:lpstr>
      <vt:lpstr>Space-Based Architecture– Key Components</vt:lpstr>
      <vt:lpstr>Space-Based Architecture– Example: Kubernetes</vt:lpstr>
      <vt:lpstr>Space-Based Architecture–  Example: Service Mesh on Kubernetes</vt:lpstr>
      <vt:lpstr>Architecture is a design activity</vt:lpstr>
      <vt:lpstr>Why is design so hard…</vt:lpstr>
      <vt:lpstr>The Process of Design </vt:lpstr>
      <vt:lpstr>Design as a series of decisions </vt:lpstr>
      <vt:lpstr>Design space</vt:lpstr>
      <vt:lpstr>UML diagram of system parts and their relationships</vt:lpstr>
      <vt:lpstr>Principles Leading to Good Design </vt:lpstr>
      <vt:lpstr>Design Principle 1: Divide and conquer </vt:lpstr>
      <vt:lpstr>Ways of dividing things up to manage complexity</vt:lpstr>
      <vt:lpstr>Design Principle 2: Increase cohesion where possible </vt:lpstr>
      <vt:lpstr>Design Principle 2: Increase cohesion where possible </vt:lpstr>
      <vt:lpstr>Design Principle 3: Reduce coupling where possible </vt:lpstr>
      <vt:lpstr>Design Principle 2: Reduce coupling where possible – Code Level Things </vt:lpstr>
      <vt:lpstr>Design Principle 2: Reduce coupling where possible – Architecture Things</vt:lpstr>
      <vt:lpstr>Design Principle 2: Reduce coupling where possible – Architecture Things</vt:lpstr>
      <vt:lpstr>Design Principle 4: Increase abstraction</vt:lpstr>
      <vt:lpstr>Design Principle 5: Increase reusability where possible</vt:lpstr>
      <vt:lpstr>Design Principle 6: Reuse where possible</vt:lpstr>
      <vt:lpstr>Design Principle 7: Design for flexibility </vt:lpstr>
      <vt:lpstr>Design Principle 8: Anticipate obsolescence </vt:lpstr>
      <vt:lpstr>Design Principle 9: Design for Portability </vt:lpstr>
      <vt:lpstr>Design Principle 10: Design for Testability </vt:lpstr>
      <vt:lpstr>Design Principle 11: Design defensively</vt:lpstr>
    </vt:vector>
  </TitlesOfParts>
  <Company>Drexel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SE-320: Software Verification &amp; Validation</dc:title>
  <dc:creator>Filippos I. Vokolos</dc:creator>
  <cp:lastModifiedBy>Brian Mitchell</cp:lastModifiedBy>
  <cp:revision>808</cp:revision>
  <cp:lastPrinted>2022-04-16T18:39:41Z</cp:lastPrinted>
  <dcterms:created xsi:type="dcterms:W3CDTF">2000-03-07T00:57:40Z</dcterms:created>
  <dcterms:modified xsi:type="dcterms:W3CDTF">2022-04-27T23:57:32Z</dcterms:modified>
</cp:coreProperties>
</file>